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6" r:id="rId1"/>
  </p:sldMasterIdLst>
  <p:notesMasterIdLst>
    <p:notesMasterId r:id="rId37"/>
  </p:notesMasterIdLst>
  <p:sldIdLst>
    <p:sldId id="256" r:id="rId2"/>
    <p:sldId id="257" r:id="rId3"/>
    <p:sldId id="259" r:id="rId4"/>
    <p:sldId id="389" r:id="rId5"/>
    <p:sldId id="274" r:id="rId6"/>
    <p:sldId id="267" r:id="rId7"/>
    <p:sldId id="262" r:id="rId8"/>
    <p:sldId id="263" r:id="rId9"/>
    <p:sldId id="265" r:id="rId10"/>
    <p:sldId id="266" r:id="rId11"/>
    <p:sldId id="275" r:id="rId12"/>
    <p:sldId id="278" r:id="rId13"/>
    <p:sldId id="279" r:id="rId14"/>
    <p:sldId id="277" r:id="rId15"/>
    <p:sldId id="291" r:id="rId16"/>
    <p:sldId id="260" r:id="rId17"/>
    <p:sldId id="280" r:id="rId18"/>
    <p:sldId id="272" r:id="rId19"/>
    <p:sldId id="390" r:id="rId20"/>
    <p:sldId id="288" r:id="rId21"/>
    <p:sldId id="287" r:id="rId22"/>
    <p:sldId id="271" r:id="rId23"/>
    <p:sldId id="270" r:id="rId24"/>
    <p:sldId id="281" r:id="rId25"/>
    <p:sldId id="268" r:id="rId26"/>
    <p:sldId id="282" r:id="rId27"/>
    <p:sldId id="283" r:id="rId28"/>
    <p:sldId id="284" r:id="rId29"/>
    <p:sldId id="285" r:id="rId30"/>
    <p:sldId id="269" r:id="rId31"/>
    <p:sldId id="286" r:id="rId32"/>
    <p:sldId id="289" r:id="rId33"/>
    <p:sldId id="290" r:id="rId34"/>
    <p:sldId id="387" r:id="rId35"/>
    <p:sldId id="388" r:id="rId3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C8F39"/>
    <a:srgbClr val="68A000"/>
    <a:srgbClr val="80AA22"/>
    <a:srgbClr val="5FA53B"/>
    <a:srgbClr val="479834"/>
    <a:srgbClr val="78A020"/>
    <a:srgbClr val="FF6600"/>
    <a:srgbClr val="C5E5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—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32CD53-7CEA-4058-954B-F5B66D0C44CB}" type="datetimeFigureOut">
              <a:rPr lang="ru-RU" smtClean="0"/>
              <a:t>15.12.2025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4E1ABE-18DA-40CF-8919-1C853579AED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8106542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ID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D20CD8-132A-1A42-9C3F-9E9662FD4B9F}" type="slidenum">
              <a:rPr lang="ru-ID" smtClean="0"/>
              <a:t>34</a:t>
            </a:fld>
            <a:endParaRPr lang="ru-ID"/>
          </a:p>
        </p:txBody>
      </p:sp>
    </p:spTree>
    <p:extLst>
      <p:ext uri="{BB962C8B-B14F-4D97-AF65-F5344CB8AC3E}">
        <p14:creationId xmlns:p14="http://schemas.microsoft.com/office/powerpoint/2010/main" val="36918419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/>
              <a:t>Образец подзаголовка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41918-81B7-4B42-B4DB-7A39A8499464}" type="datetimeFigureOut">
              <a:rPr lang="ru-RU" smtClean="0"/>
              <a:t>15.12.2025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0E23C-1731-4E13-821D-4CE4E4B799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273499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41918-81B7-4B42-B4DB-7A39A8499464}" type="datetimeFigureOut">
              <a:rPr lang="ru-RU" smtClean="0"/>
              <a:t>15.12.2025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0E23C-1731-4E13-821D-4CE4E4B799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8967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41918-81B7-4B42-B4DB-7A39A8499464}" type="datetimeFigureOut">
              <a:rPr lang="ru-RU" smtClean="0"/>
              <a:t>15.12.2025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0E23C-1731-4E13-821D-4CE4E4B799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8353006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41918-81B7-4B42-B4DB-7A39A8499464}" type="datetimeFigureOut">
              <a:rPr lang="ru-RU" smtClean="0"/>
              <a:t>15.12.2025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0E23C-1731-4E13-821D-4CE4E4B799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662257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41918-81B7-4B42-B4DB-7A39A8499464}" type="datetimeFigureOut">
              <a:rPr lang="ru-RU" smtClean="0"/>
              <a:t>15.12.2025</a:t>
            </a:fld>
            <a:endParaRPr lang="ru-RU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0E23C-1731-4E13-821D-4CE4E4B799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972701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41918-81B7-4B42-B4DB-7A39A8499464}" type="datetimeFigureOut">
              <a:rPr lang="ru-RU" smtClean="0"/>
              <a:t>15.12.2025</a:t>
            </a:fld>
            <a:endParaRPr lang="ru-RU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0E23C-1731-4E13-821D-4CE4E4B799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686453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41918-81B7-4B42-B4DB-7A39A8499464}" type="datetimeFigureOut">
              <a:rPr lang="ru-RU" smtClean="0"/>
              <a:t>15.12.2025</a:t>
            </a:fld>
            <a:endParaRPr lang="ru-RU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0E23C-1731-4E13-821D-4CE4E4B799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9484791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41918-81B7-4B42-B4DB-7A39A8499464}" type="datetimeFigureOut">
              <a:rPr lang="ru-RU" smtClean="0"/>
              <a:t>15.12.2025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0E23C-1731-4E13-821D-4CE4E4B799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8052361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u-RU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41918-81B7-4B42-B4DB-7A39A8499464}" type="datetimeFigureOut">
              <a:rPr lang="ru-RU" smtClean="0"/>
              <a:t>15.12.2025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0E23C-1731-4E13-821D-4CE4E4B799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037928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Заголовок и подпис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41918-81B7-4B42-B4DB-7A39A8499464}" type="datetimeFigureOut">
              <a:rPr lang="ru-RU" smtClean="0"/>
              <a:t>15.12.2025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0E23C-1731-4E13-821D-4CE4E4B799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4473194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а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41918-81B7-4B42-B4DB-7A39A8499464}" type="datetimeFigureOut">
              <a:rPr lang="ru-RU" smtClean="0"/>
              <a:t>15.12.2025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0E23C-1731-4E13-821D-4CE4E4B799EE}" type="slidenum">
              <a:rPr lang="ru-RU" smtClean="0"/>
              <a:t>‹#›</a:t>
            </a:fld>
            <a:endParaRPr lang="ru-RU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076143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Карточка имен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41918-81B7-4B42-B4DB-7A39A8499464}" type="datetimeFigureOut">
              <a:rPr lang="ru-RU" smtClean="0"/>
              <a:t>15.12.2025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0E23C-1731-4E13-821D-4CE4E4B799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6396818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а карточки имен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41918-81B7-4B42-B4DB-7A39A8499464}" type="datetimeFigureOut">
              <a:rPr lang="ru-RU" smtClean="0"/>
              <a:t>15.12.2025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0E23C-1731-4E13-821D-4CE4E4B799EE}" type="slidenum">
              <a:rPr lang="ru-RU" smtClean="0"/>
              <a:t>‹#›</a:t>
            </a:fld>
            <a:endParaRPr lang="ru-RU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591403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Истина или лож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41918-81B7-4B42-B4DB-7A39A8499464}" type="datetimeFigureOut">
              <a:rPr lang="ru-RU" smtClean="0"/>
              <a:t>15.12.2025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0E23C-1731-4E13-821D-4CE4E4B799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394330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41918-81B7-4B42-B4DB-7A39A8499464}" type="datetimeFigureOut">
              <a:rPr lang="ru-RU" smtClean="0"/>
              <a:t>15.12.2025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0E23C-1731-4E13-821D-4CE4E4B799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0792946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41918-81B7-4B42-B4DB-7A39A8499464}" type="datetimeFigureOut">
              <a:rPr lang="ru-RU" smtClean="0"/>
              <a:t>15.12.2025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0E23C-1731-4E13-821D-4CE4E4B799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4905029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C41918-81B7-4B42-B4DB-7A39A8499464}" type="datetimeFigureOut">
              <a:rPr lang="ru-RU" smtClean="0"/>
              <a:t>15.12.2025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29A0E23C-1731-4E13-821D-4CE4E4B799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6024350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7" r:id="rId1"/>
    <p:sldLayoutId id="2147483798" r:id="rId2"/>
    <p:sldLayoutId id="2147483799" r:id="rId3"/>
    <p:sldLayoutId id="2147483800" r:id="rId4"/>
    <p:sldLayoutId id="2147483801" r:id="rId5"/>
    <p:sldLayoutId id="2147483802" r:id="rId6"/>
    <p:sldLayoutId id="2147483803" r:id="rId7"/>
    <p:sldLayoutId id="2147483804" r:id="rId8"/>
    <p:sldLayoutId id="2147483805" r:id="rId9"/>
    <p:sldLayoutId id="2147483806" r:id="rId10"/>
    <p:sldLayoutId id="2147483807" r:id="rId11"/>
    <p:sldLayoutId id="2147483808" r:id="rId12"/>
    <p:sldLayoutId id="2147483809" r:id="rId13"/>
    <p:sldLayoutId id="2147483810" r:id="rId14"/>
    <p:sldLayoutId id="2147483811" r:id="rId15"/>
    <p:sldLayoutId id="21474838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emf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openxmlformats.org/officeDocument/2006/relationships/image" Target="../media/image31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12" Type="http://schemas.openxmlformats.org/officeDocument/2006/relationships/image" Target="../media/image30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11" Type="http://schemas.openxmlformats.org/officeDocument/2006/relationships/image" Target="../media/image29.png"/><Relationship Id="rId5" Type="http://schemas.openxmlformats.org/officeDocument/2006/relationships/image" Target="../media/image23.emf"/><Relationship Id="rId10" Type="http://schemas.openxmlformats.org/officeDocument/2006/relationships/image" Target="../media/image28.png"/><Relationship Id="rId4" Type="http://schemas.openxmlformats.org/officeDocument/2006/relationships/image" Target="../media/image22.emf"/><Relationship Id="rId9" Type="http://schemas.openxmlformats.org/officeDocument/2006/relationships/image" Target="../media/image27.png"/><Relationship Id="rId14" Type="http://schemas.openxmlformats.org/officeDocument/2006/relationships/image" Target="../media/image3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10" Type="http://schemas.openxmlformats.org/officeDocument/2006/relationships/image" Target="../media/image41.png"/><Relationship Id="rId4" Type="http://schemas.openxmlformats.org/officeDocument/2006/relationships/image" Target="../media/image35.emf"/><Relationship Id="rId9" Type="http://schemas.openxmlformats.org/officeDocument/2006/relationships/image" Target="../media/image4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emf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6.png"/><Relationship Id="rId4" Type="http://schemas.openxmlformats.org/officeDocument/2006/relationships/image" Target="../media/image45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3" Type="http://schemas.openxmlformats.org/officeDocument/2006/relationships/image" Target="../media/image50.png"/><Relationship Id="rId7" Type="http://schemas.openxmlformats.org/officeDocument/2006/relationships/image" Target="../media/image54.jpe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3.jpeg"/><Relationship Id="rId5" Type="http://schemas.openxmlformats.org/officeDocument/2006/relationships/image" Target="../media/image52.png"/><Relationship Id="rId4" Type="http://schemas.openxmlformats.org/officeDocument/2006/relationships/image" Target="../media/image51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png"/><Relationship Id="rId3" Type="http://schemas.openxmlformats.org/officeDocument/2006/relationships/image" Target="../media/image57.png"/><Relationship Id="rId7" Type="http://schemas.openxmlformats.org/officeDocument/2006/relationships/image" Target="../media/image61.png"/><Relationship Id="rId2" Type="http://schemas.openxmlformats.org/officeDocument/2006/relationships/image" Target="../media/image56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0.png"/><Relationship Id="rId5" Type="http://schemas.openxmlformats.org/officeDocument/2006/relationships/image" Target="../media/image59.png"/><Relationship Id="rId10" Type="http://schemas.openxmlformats.org/officeDocument/2006/relationships/image" Target="../media/image64.svg"/><Relationship Id="rId4" Type="http://schemas.openxmlformats.org/officeDocument/2006/relationships/image" Target="../media/image58.jpeg"/><Relationship Id="rId9" Type="http://schemas.openxmlformats.org/officeDocument/2006/relationships/image" Target="../media/image63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png"/><Relationship Id="rId13" Type="http://schemas.openxmlformats.org/officeDocument/2006/relationships/image" Target="../media/image75.png"/><Relationship Id="rId18" Type="http://schemas.openxmlformats.org/officeDocument/2006/relationships/image" Target="../media/image80.png"/><Relationship Id="rId3" Type="http://schemas.microsoft.com/office/2007/relationships/hdphoto" Target="../media/hdphoto2.wdp"/><Relationship Id="rId21" Type="http://schemas.openxmlformats.org/officeDocument/2006/relationships/image" Target="../media/image83.png"/><Relationship Id="rId7" Type="http://schemas.openxmlformats.org/officeDocument/2006/relationships/image" Target="../media/image69.png"/><Relationship Id="rId12" Type="http://schemas.openxmlformats.org/officeDocument/2006/relationships/image" Target="../media/image74.png"/><Relationship Id="rId17" Type="http://schemas.openxmlformats.org/officeDocument/2006/relationships/image" Target="../media/image79.png"/><Relationship Id="rId2" Type="http://schemas.openxmlformats.org/officeDocument/2006/relationships/image" Target="../media/image65.png"/><Relationship Id="rId16" Type="http://schemas.openxmlformats.org/officeDocument/2006/relationships/image" Target="../media/image78.png"/><Relationship Id="rId20" Type="http://schemas.openxmlformats.org/officeDocument/2006/relationships/image" Target="../media/image8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8.png"/><Relationship Id="rId11" Type="http://schemas.openxmlformats.org/officeDocument/2006/relationships/image" Target="../media/image73.png"/><Relationship Id="rId5" Type="http://schemas.openxmlformats.org/officeDocument/2006/relationships/image" Target="../media/image67.png"/><Relationship Id="rId15" Type="http://schemas.openxmlformats.org/officeDocument/2006/relationships/image" Target="../media/image77.png"/><Relationship Id="rId10" Type="http://schemas.openxmlformats.org/officeDocument/2006/relationships/image" Target="../media/image72.png"/><Relationship Id="rId19" Type="http://schemas.openxmlformats.org/officeDocument/2006/relationships/image" Target="../media/image81.png"/><Relationship Id="rId4" Type="http://schemas.openxmlformats.org/officeDocument/2006/relationships/image" Target="../media/image66.png"/><Relationship Id="rId9" Type="http://schemas.openxmlformats.org/officeDocument/2006/relationships/image" Target="../media/image71.png"/><Relationship Id="rId14" Type="http://schemas.openxmlformats.org/officeDocument/2006/relationships/image" Target="../media/image7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emf"/><Relationship Id="rId2" Type="http://schemas.openxmlformats.org/officeDocument/2006/relationships/image" Target="../media/image84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8.png"/><Relationship Id="rId5" Type="http://schemas.openxmlformats.org/officeDocument/2006/relationships/image" Target="../media/image87.png"/><Relationship Id="rId4" Type="http://schemas.openxmlformats.org/officeDocument/2006/relationships/image" Target="../media/image8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emf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1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8.png"/><Relationship Id="rId3" Type="http://schemas.openxmlformats.org/officeDocument/2006/relationships/image" Target="../media/image93.png"/><Relationship Id="rId7" Type="http://schemas.openxmlformats.org/officeDocument/2006/relationships/image" Target="../media/image97.png"/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6.png"/><Relationship Id="rId5" Type="http://schemas.openxmlformats.org/officeDocument/2006/relationships/image" Target="../media/image95.png"/><Relationship Id="rId4" Type="http://schemas.openxmlformats.org/officeDocument/2006/relationships/image" Target="../media/image94.png"/><Relationship Id="rId9" Type="http://schemas.openxmlformats.org/officeDocument/2006/relationships/image" Target="../media/image9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png"/><Relationship Id="rId7" Type="http://schemas.openxmlformats.org/officeDocument/2006/relationships/image" Target="../media/image105.png"/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4.png"/><Relationship Id="rId5" Type="http://schemas.openxmlformats.org/officeDocument/2006/relationships/image" Target="../media/image103.jpeg"/><Relationship Id="rId4" Type="http://schemas.openxmlformats.org/officeDocument/2006/relationships/image" Target="../media/image102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2.png"/><Relationship Id="rId13" Type="http://schemas.openxmlformats.org/officeDocument/2006/relationships/image" Target="../media/image117.png"/><Relationship Id="rId3" Type="http://schemas.openxmlformats.org/officeDocument/2006/relationships/image" Target="../media/image107.png"/><Relationship Id="rId7" Type="http://schemas.openxmlformats.org/officeDocument/2006/relationships/image" Target="../media/image111.png"/><Relationship Id="rId12" Type="http://schemas.openxmlformats.org/officeDocument/2006/relationships/image" Target="../media/image116.png"/><Relationship Id="rId2" Type="http://schemas.openxmlformats.org/officeDocument/2006/relationships/image" Target="../media/image10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0.png"/><Relationship Id="rId11" Type="http://schemas.openxmlformats.org/officeDocument/2006/relationships/image" Target="../media/image115.png"/><Relationship Id="rId5" Type="http://schemas.openxmlformats.org/officeDocument/2006/relationships/image" Target="../media/image109.png"/><Relationship Id="rId10" Type="http://schemas.openxmlformats.org/officeDocument/2006/relationships/image" Target="../media/image114.png"/><Relationship Id="rId4" Type="http://schemas.openxmlformats.org/officeDocument/2006/relationships/image" Target="../media/image108.png"/><Relationship Id="rId9" Type="http://schemas.openxmlformats.org/officeDocument/2006/relationships/image" Target="../media/image11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image" Target="../media/image118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2.png"/><Relationship Id="rId5" Type="http://schemas.openxmlformats.org/officeDocument/2006/relationships/image" Target="../media/image121.png"/><Relationship Id="rId4" Type="http://schemas.openxmlformats.org/officeDocument/2006/relationships/image" Target="../media/image12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png"/><Relationship Id="rId7" Type="http://schemas.openxmlformats.org/officeDocument/2006/relationships/image" Target="../media/image124.jpeg"/><Relationship Id="rId2" Type="http://schemas.openxmlformats.org/officeDocument/2006/relationships/image" Target="../media/image1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3.jpeg"/><Relationship Id="rId5" Type="http://schemas.openxmlformats.org/officeDocument/2006/relationships/image" Target="../media/image122.png"/><Relationship Id="rId4" Type="http://schemas.openxmlformats.org/officeDocument/2006/relationships/image" Target="../media/image12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png"/><Relationship Id="rId7" Type="http://schemas.openxmlformats.org/officeDocument/2006/relationships/image" Target="../media/image126.jpg"/><Relationship Id="rId2" Type="http://schemas.openxmlformats.org/officeDocument/2006/relationships/image" Target="../media/image1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5.emf"/><Relationship Id="rId5" Type="http://schemas.openxmlformats.org/officeDocument/2006/relationships/image" Target="../media/image120.png"/><Relationship Id="rId4" Type="http://schemas.openxmlformats.org/officeDocument/2006/relationships/image" Target="../media/image122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2.png"/><Relationship Id="rId3" Type="http://schemas.openxmlformats.org/officeDocument/2006/relationships/image" Target="../media/image128.png"/><Relationship Id="rId7" Type="http://schemas.openxmlformats.org/officeDocument/2006/relationships/image" Target="../media/image56.emf"/><Relationship Id="rId2" Type="http://schemas.openxmlformats.org/officeDocument/2006/relationships/image" Target="../media/image127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1.emf"/><Relationship Id="rId5" Type="http://schemas.openxmlformats.org/officeDocument/2006/relationships/image" Target="../media/image130.emf"/><Relationship Id="rId4" Type="http://schemas.openxmlformats.org/officeDocument/2006/relationships/image" Target="../media/image129.e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mailto:e.otdel@mail.ru" TargetMode="External"/><Relationship Id="rId2" Type="http://schemas.openxmlformats.org/officeDocument/2006/relationships/image" Target="../media/image13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0.png"/><Relationship Id="rId13" Type="http://schemas.openxmlformats.org/officeDocument/2006/relationships/image" Target="../media/image145.png"/><Relationship Id="rId3" Type="http://schemas.openxmlformats.org/officeDocument/2006/relationships/image" Target="../media/image135.png"/><Relationship Id="rId7" Type="http://schemas.openxmlformats.org/officeDocument/2006/relationships/image" Target="../media/image139.png"/><Relationship Id="rId12" Type="http://schemas.openxmlformats.org/officeDocument/2006/relationships/image" Target="../media/image144.png"/><Relationship Id="rId17" Type="http://schemas.openxmlformats.org/officeDocument/2006/relationships/image" Target="../media/image149.png"/><Relationship Id="rId2" Type="http://schemas.openxmlformats.org/officeDocument/2006/relationships/image" Target="../media/image134.png"/><Relationship Id="rId16" Type="http://schemas.openxmlformats.org/officeDocument/2006/relationships/image" Target="../media/image14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8.png"/><Relationship Id="rId11" Type="http://schemas.openxmlformats.org/officeDocument/2006/relationships/image" Target="../media/image143.png"/><Relationship Id="rId5" Type="http://schemas.openxmlformats.org/officeDocument/2006/relationships/image" Target="../media/image137.png"/><Relationship Id="rId15" Type="http://schemas.openxmlformats.org/officeDocument/2006/relationships/image" Target="../media/image147.png"/><Relationship Id="rId10" Type="http://schemas.openxmlformats.org/officeDocument/2006/relationships/image" Target="../media/image142.png"/><Relationship Id="rId4" Type="http://schemas.openxmlformats.org/officeDocument/2006/relationships/image" Target="../media/image136.png"/><Relationship Id="rId9" Type="http://schemas.openxmlformats.org/officeDocument/2006/relationships/image" Target="../media/image141.png"/><Relationship Id="rId14" Type="http://schemas.openxmlformats.org/officeDocument/2006/relationships/image" Target="../media/image146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0.png"/><Relationship Id="rId13" Type="http://schemas.openxmlformats.org/officeDocument/2006/relationships/image" Target="../media/image155.png"/><Relationship Id="rId3" Type="http://schemas.openxmlformats.org/officeDocument/2006/relationships/image" Target="../media/image151.png"/><Relationship Id="rId7" Type="http://schemas.openxmlformats.org/officeDocument/2006/relationships/image" Target="../media/image139.png"/><Relationship Id="rId12" Type="http://schemas.openxmlformats.org/officeDocument/2006/relationships/image" Target="../media/image154.png"/><Relationship Id="rId17" Type="http://schemas.openxmlformats.org/officeDocument/2006/relationships/image" Target="../media/image159.png"/><Relationship Id="rId2" Type="http://schemas.openxmlformats.org/officeDocument/2006/relationships/image" Target="../media/image150.png"/><Relationship Id="rId16" Type="http://schemas.openxmlformats.org/officeDocument/2006/relationships/image" Target="../media/image15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8.png"/><Relationship Id="rId11" Type="http://schemas.openxmlformats.org/officeDocument/2006/relationships/image" Target="../media/image143.png"/><Relationship Id="rId5" Type="http://schemas.openxmlformats.org/officeDocument/2006/relationships/image" Target="../media/image153.png"/><Relationship Id="rId15" Type="http://schemas.openxmlformats.org/officeDocument/2006/relationships/image" Target="../media/image157.png"/><Relationship Id="rId10" Type="http://schemas.openxmlformats.org/officeDocument/2006/relationships/image" Target="../media/image142.png"/><Relationship Id="rId4" Type="http://schemas.openxmlformats.org/officeDocument/2006/relationships/image" Target="../media/image152.png"/><Relationship Id="rId9" Type="http://schemas.openxmlformats.org/officeDocument/2006/relationships/image" Target="../media/image141.png"/><Relationship Id="rId14" Type="http://schemas.openxmlformats.org/officeDocument/2006/relationships/image" Target="../media/image156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6.emf"/><Relationship Id="rId3" Type="http://schemas.openxmlformats.org/officeDocument/2006/relationships/image" Target="../media/image161.png"/><Relationship Id="rId7" Type="http://schemas.openxmlformats.org/officeDocument/2006/relationships/image" Target="../media/image165.png"/><Relationship Id="rId2" Type="http://schemas.openxmlformats.org/officeDocument/2006/relationships/image" Target="../media/image16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4.png"/><Relationship Id="rId11" Type="http://schemas.openxmlformats.org/officeDocument/2006/relationships/image" Target="../media/image169.png"/><Relationship Id="rId5" Type="http://schemas.openxmlformats.org/officeDocument/2006/relationships/image" Target="../media/image163.png"/><Relationship Id="rId10" Type="http://schemas.openxmlformats.org/officeDocument/2006/relationships/image" Target="../media/image168.png"/><Relationship Id="rId4" Type="http://schemas.openxmlformats.org/officeDocument/2006/relationships/image" Target="../media/image162.png"/><Relationship Id="rId9" Type="http://schemas.openxmlformats.org/officeDocument/2006/relationships/image" Target="../media/image167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6.png"/><Relationship Id="rId3" Type="http://schemas.openxmlformats.org/officeDocument/2006/relationships/image" Target="../media/image171.png"/><Relationship Id="rId7" Type="http://schemas.openxmlformats.org/officeDocument/2006/relationships/image" Target="../media/image175.png"/><Relationship Id="rId2" Type="http://schemas.openxmlformats.org/officeDocument/2006/relationships/image" Target="../media/image17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4.png"/><Relationship Id="rId11" Type="http://schemas.openxmlformats.org/officeDocument/2006/relationships/image" Target="../media/image179.png"/><Relationship Id="rId5" Type="http://schemas.openxmlformats.org/officeDocument/2006/relationships/image" Target="../media/image173.png"/><Relationship Id="rId10" Type="http://schemas.openxmlformats.org/officeDocument/2006/relationships/image" Target="../media/image178.png"/><Relationship Id="rId4" Type="http://schemas.openxmlformats.org/officeDocument/2006/relationships/image" Target="../media/image172.png"/><Relationship Id="rId9" Type="http://schemas.openxmlformats.org/officeDocument/2006/relationships/image" Target="../media/image177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6.png"/><Relationship Id="rId3" Type="http://schemas.openxmlformats.org/officeDocument/2006/relationships/image" Target="../media/image181.png"/><Relationship Id="rId7" Type="http://schemas.openxmlformats.org/officeDocument/2006/relationships/image" Target="../media/image185.png"/><Relationship Id="rId12" Type="http://schemas.openxmlformats.org/officeDocument/2006/relationships/image" Target="../media/image190.png"/><Relationship Id="rId2" Type="http://schemas.openxmlformats.org/officeDocument/2006/relationships/image" Target="../media/image18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4.png"/><Relationship Id="rId11" Type="http://schemas.openxmlformats.org/officeDocument/2006/relationships/image" Target="../media/image189.png"/><Relationship Id="rId5" Type="http://schemas.openxmlformats.org/officeDocument/2006/relationships/image" Target="../media/image183.png"/><Relationship Id="rId10" Type="http://schemas.openxmlformats.org/officeDocument/2006/relationships/image" Target="../media/image188.png"/><Relationship Id="rId4" Type="http://schemas.openxmlformats.org/officeDocument/2006/relationships/image" Target="../media/image182.png"/><Relationship Id="rId9" Type="http://schemas.openxmlformats.org/officeDocument/2006/relationships/image" Target="../media/image187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7.png"/><Relationship Id="rId3" Type="http://schemas.openxmlformats.org/officeDocument/2006/relationships/image" Target="../media/image192.png"/><Relationship Id="rId7" Type="http://schemas.openxmlformats.org/officeDocument/2006/relationships/image" Target="../media/image196.png"/><Relationship Id="rId2" Type="http://schemas.openxmlformats.org/officeDocument/2006/relationships/image" Target="../media/image19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5.png"/><Relationship Id="rId5" Type="http://schemas.openxmlformats.org/officeDocument/2006/relationships/image" Target="../media/image194.png"/><Relationship Id="rId4" Type="http://schemas.openxmlformats.org/officeDocument/2006/relationships/image" Target="../media/image193.png"/><Relationship Id="rId9" Type="http://schemas.openxmlformats.org/officeDocument/2006/relationships/image" Target="../media/image198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5.png"/><Relationship Id="rId3" Type="http://schemas.openxmlformats.org/officeDocument/2006/relationships/image" Target="../media/image200.png"/><Relationship Id="rId7" Type="http://schemas.openxmlformats.org/officeDocument/2006/relationships/image" Target="../media/image204.png"/><Relationship Id="rId2" Type="http://schemas.openxmlformats.org/officeDocument/2006/relationships/image" Target="../media/image19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3.png"/><Relationship Id="rId5" Type="http://schemas.openxmlformats.org/officeDocument/2006/relationships/image" Target="../media/image202.png"/><Relationship Id="rId4" Type="http://schemas.openxmlformats.org/officeDocument/2006/relationships/image" Target="../media/image201.png"/><Relationship Id="rId9" Type="http://schemas.openxmlformats.org/officeDocument/2006/relationships/image" Target="../media/image5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2.png"/><Relationship Id="rId3" Type="http://schemas.openxmlformats.org/officeDocument/2006/relationships/image" Target="../media/image207.png"/><Relationship Id="rId7" Type="http://schemas.openxmlformats.org/officeDocument/2006/relationships/image" Target="../media/image211.png"/><Relationship Id="rId2" Type="http://schemas.openxmlformats.org/officeDocument/2006/relationships/image" Target="../media/image20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0.png"/><Relationship Id="rId11" Type="http://schemas.openxmlformats.org/officeDocument/2006/relationships/image" Target="../media/image215.png"/><Relationship Id="rId5" Type="http://schemas.openxmlformats.org/officeDocument/2006/relationships/image" Target="../media/image209.png"/><Relationship Id="rId10" Type="http://schemas.openxmlformats.org/officeDocument/2006/relationships/image" Target="../media/image214.png"/><Relationship Id="rId4" Type="http://schemas.openxmlformats.org/officeDocument/2006/relationships/image" Target="../media/image208.png"/><Relationship Id="rId9" Type="http://schemas.openxmlformats.org/officeDocument/2006/relationships/image" Target="../media/image213.png"/></Relationships>
</file>

<file path=ppt/slides/_rels/slide32.xml.rels><?xml version="1.0" encoding="UTF-8" standalone="yes"?>
<Relationships xmlns="http://schemas.openxmlformats.org/package/2006/relationships"><Relationship Id="rId13" Type="http://schemas.openxmlformats.org/officeDocument/2006/relationships/hyperlink" Target="https://myexport.exportcenter.ru/" TargetMode="External"/><Relationship Id="rId18" Type="http://schemas.openxmlformats.org/officeDocument/2006/relationships/image" Target="../media/image229.png"/><Relationship Id="rId26" Type="http://schemas.openxmlformats.org/officeDocument/2006/relationships/image" Target="../media/image237.png"/><Relationship Id="rId39" Type="http://schemas.openxmlformats.org/officeDocument/2006/relationships/image" Target="../media/image250.png"/><Relationship Id="rId21" Type="http://schemas.openxmlformats.org/officeDocument/2006/relationships/image" Target="../media/image232.png"/><Relationship Id="rId34" Type="http://schemas.openxmlformats.org/officeDocument/2006/relationships/image" Target="../media/image245.png"/><Relationship Id="rId42" Type="http://schemas.openxmlformats.org/officeDocument/2006/relationships/image" Target="../media/image253.png"/><Relationship Id="rId7" Type="http://schemas.openxmlformats.org/officeDocument/2006/relationships/image" Target="../media/image219.png"/><Relationship Id="rId2" Type="http://schemas.openxmlformats.org/officeDocument/2006/relationships/image" Target="../media/image210.png"/><Relationship Id="rId16" Type="http://schemas.openxmlformats.org/officeDocument/2006/relationships/image" Target="../media/image227.png"/><Relationship Id="rId20" Type="http://schemas.openxmlformats.org/officeDocument/2006/relationships/image" Target="../media/image231.png"/><Relationship Id="rId29" Type="http://schemas.openxmlformats.org/officeDocument/2006/relationships/image" Target="../media/image240.png"/><Relationship Id="rId41" Type="http://schemas.openxmlformats.org/officeDocument/2006/relationships/image" Target="../media/image25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8.png"/><Relationship Id="rId11" Type="http://schemas.openxmlformats.org/officeDocument/2006/relationships/image" Target="../media/image223.png"/><Relationship Id="rId24" Type="http://schemas.openxmlformats.org/officeDocument/2006/relationships/image" Target="../media/image235.png"/><Relationship Id="rId32" Type="http://schemas.openxmlformats.org/officeDocument/2006/relationships/image" Target="../media/image243.png"/><Relationship Id="rId37" Type="http://schemas.openxmlformats.org/officeDocument/2006/relationships/image" Target="../media/image248.png"/><Relationship Id="rId40" Type="http://schemas.openxmlformats.org/officeDocument/2006/relationships/image" Target="../media/image251.png"/><Relationship Id="rId5" Type="http://schemas.openxmlformats.org/officeDocument/2006/relationships/hyperlink" Target="http://rkr61.ru/" TargetMode="External"/><Relationship Id="rId15" Type="http://schemas.openxmlformats.org/officeDocument/2006/relationships/image" Target="../media/image226.png"/><Relationship Id="rId23" Type="http://schemas.openxmlformats.org/officeDocument/2006/relationships/image" Target="../media/image234.png"/><Relationship Id="rId28" Type="http://schemas.openxmlformats.org/officeDocument/2006/relationships/image" Target="../media/image239.png"/><Relationship Id="rId36" Type="http://schemas.openxmlformats.org/officeDocument/2006/relationships/image" Target="../media/image247.png"/><Relationship Id="rId10" Type="http://schemas.openxmlformats.org/officeDocument/2006/relationships/image" Target="../media/image222.png"/><Relationship Id="rId19" Type="http://schemas.openxmlformats.org/officeDocument/2006/relationships/image" Target="../media/image230.png"/><Relationship Id="rId31" Type="http://schemas.openxmlformats.org/officeDocument/2006/relationships/image" Target="../media/image242.png"/><Relationship Id="rId4" Type="http://schemas.openxmlformats.org/officeDocument/2006/relationships/image" Target="../media/image217.png"/><Relationship Id="rId9" Type="http://schemas.openxmlformats.org/officeDocument/2006/relationships/image" Target="../media/image221.png"/><Relationship Id="rId14" Type="http://schemas.openxmlformats.org/officeDocument/2006/relationships/image" Target="../media/image225.png"/><Relationship Id="rId22" Type="http://schemas.openxmlformats.org/officeDocument/2006/relationships/image" Target="../media/image233.png"/><Relationship Id="rId27" Type="http://schemas.openxmlformats.org/officeDocument/2006/relationships/image" Target="../media/image238.png"/><Relationship Id="rId30" Type="http://schemas.openxmlformats.org/officeDocument/2006/relationships/image" Target="../media/image241.png"/><Relationship Id="rId35" Type="http://schemas.openxmlformats.org/officeDocument/2006/relationships/image" Target="../media/image246.png"/><Relationship Id="rId43" Type="http://schemas.openxmlformats.org/officeDocument/2006/relationships/image" Target="../media/image254.png"/><Relationship Id="rId8" Type="http://schemas.openxmlformats.org/officeDocument/2006/relationships/image" Target="../media/image220.png"/><Relationship Id="rId3" Type="http://schemas.openxmlformats.org/officeDocument/2006/relationships/image" Target="../media/image216.png"/><Relationship Id="rId12" Type="http://schemas.openxmlformats.org/officeDocument/2006/relationships/image" Target="../media/image224.png"/><Relationship Id="rId17" Type="http://schemas.openxmlformats.org/officeDocument/2006/relationships/image" Target="../media/image228.png"/><Relationship Id="rId25" Type="http://schemas.openxmlformats.org/officeDocument/2006/relationships/image" Target="../media/image236.png"/><Relationship Id="rId33" Type="http://schemas.openxmlformats.org/officeDocument/2006/relationships/image" Target="../media/image244.png"/><Relationship Id="rId38" Type="http://schemas.openxmlformats.org/officeDocument/2006/relationships/image" Target="../media/image249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210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0.svg"/><Relationship Id="rId13" Type="http://schemas.openxmlformats.org/officeDocument/2006/relationships/image" Target="../media/image265.png"/><Relationship Id="rId18" Type="http://schemas.openxmlformats.org/officeDocument/2006/relationships/image" Target="../media/image270.svg"/><Relationship Id="rId3" Type="http://schemas.openxmlformats.org/officeDocument/2006/relationships/image" Target="../media/image255.png"/><Relationship Id="rId21" Type="http://schemas.openxmlformats.org/officeDocument/2006/relationships/image" Target="../media/image273.png"/><Relationship Id="rId7" Type="http://schemas.openxmlformats.org/officeDocument/2006/relationships/image" Target="../media/image259.png"/><Relationship Id="rId12" Type="http://schemas.openxmlformats.org/officeDocument/2006/relationships/image" Target="../media/image264.svg"/><Relationship Id="rId17" Type="http://schemas.openxmlformats.org/officeDocument/2006/relationships/image" Target="../media/image269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268.svg"/><Relationship Id="rId20" Type="http://schemas.openxmlformats.org/officeDocument/2006/relationships/image" Target="../media/image272.sv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8.svg"/><Relationship Id="rId11" Type="http://schemas.openxmlformats.org/officeDocument/2006/relationships/image" Target="../media/image263.png"/><Relationship Id="rId5" Type="http://schemas.openxmlformats.org/officeDocument/2006/relationships/image" Target="../media/image257.png"/><Relationship Id="rId15" Type="http://schemas.openxmlformats.org/officeDocument/2006/relationships/image" Target="../media/image267.png"/><Relationship Id="rId23" Type="http://schemas.openxmlformats.org/officeDocument/2006/relationships/image" Target="../media/image275.png"/><Relationship Id="rId10" Type="http://schemas.openxmlformats.org/officeDocument/2006/relationships/image" Target="../media/image262.svg"/><Relationship Id="rId19" Type="http://schemas.openxmlformats.org/officeDocument/2006/relationships/image" Target="../media/image271.png"/><Relationship Id="rId4" Type="http://schemas.openxmlformats.org/officeDocument/2006/relationships/image" Target="../media/image256.svg"/><Relationship Id="rId9" Type="http://schemas.openxmlformats.org/officeDocument/2006/relationships/image" Target="../media/image261.png"/><Relationship Id="rId14" Type="http://schemas.openxmlformats.org/officeDocument/2006/relationships/image" Target="../media/image266.svg"/><Relationship Id="rId22" Type="http://schemas.openxmlformats.org/officeDocument/2006/relationships/image" Target="../media/image274.sv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2.png"/><Relationship Id="rId3" Type="http://schemas.openxmlformats.org/officeDocument/2006/relationships/image" Target="../media/image277.svg"/><Relationship Id="rId7" Type="http://schemas.openxmlformats.org/officeDocument/2006/relationships/image" Target="../media/image281.svg"/><Relationship Id="rId2" Type="http://schemas.openxmlformats.org/officeDocument/2006/relationships/image" Target="../media/image27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0.png"/><Relationship Id="rId5" Type="http://schemas.openxmlformats.org/officeDocument/2006/relationships/image" Target="../media/image279.svg"/><Relationship Id="rId4" Type="http://schemas.openxmlformats.org/officeDocument/2006/relationships/image" Target="../media/image278.png"/><Relationship Id="rId9" Type="http://schemas.openxmlformats.org/officeDocument/2006/relationships/image" Target="../media/image28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C834FE60-4AB4-4545-A638-DC3377D1B4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18272" y="2348829"/>
            <a:ext cx="6956231" cy="1646302"/>
          </a:xfrm>
        </p:spPr>
        <p:txBody>
          <a:bodyPr>
            <a:normAutofit fontScale="90000"/>
          </a:bodyPr>
          <a:lstStyle/>
          <a:p>
            <a:pPr algn="ctr"/>
            <a:r>
              <a:rPr lang="ru-RU" dirty="0">
                <a:solidFill>
                  <a:schemeClr val="accent2">
                    <a:lumMod val="75000"/>
                  </a:schemeClr>
                </a:solidFill>
              </a:rPr>
              <a:t>МЯСНИКОВСКИЙ РАЙОН</a:t>
            </a:r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1EEF7137-7836-4AF7-85B3-93CC13E0A1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74460" y="4262705"/>
            <a:ext cx="7766936" cy="369333"/>
          </a:xfrm>
        </p:spPr>
        <p:txBody>
          <a:bodyPr/>
          <a:lstStyle/>
          <a:p>
            <a:r>
              <a:rPr lang="ru-RU" dirty="0"/>
              <a:t>ИНВЕСТИЦИОННЫЙ ПРОФИЛЬ</a:t>
            </a:r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03D94F5C-22D4-4252-B94C-A47CB13EAC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1667" y="169682"/>
            <a:ext cx="987759" cy="1095852"/>
          </a:xfrm>
          <a:prstGeom prst="rect">
            <a:avLst/>
          </a:prstGeom>
        </p:spPr>
      </p:pic>
      <p:pic>
        <p:nvPicPr>
          <p:cNvPr id="1026" name="Picture 2" descr="Герб Мясниковского района | Геральдика.ру">
            <a:extLst>
              <a:ext uri="{FF2B5EF4-FFF2-40B4-BE49-F238E27FC236}">
                <a16:creationId xmlns:a16="http://schemas.microsoft.com/office/drawing/2014/main" id="{1A31E29B-7B1C-4BFE-8978-AD83F747FB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9012" y="326105"/>
            <a:ext cx="743518" cy="865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8F2134B-18DE-4AF8-8415-9BABA0DD4EDE}"/>
              </a:ext>
            </a:extLst>
          </p:cNvPr>
          <p:cNvSpPr txBox="1"/>
          <p:nvPr/>
        </p:nvSpPr>
        <p:spPr>
          <a:xfrm>
            <a:off x="3197755" y="570824"/>
            <a:ext cx="14764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/>
              <a:t>Ростовская область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15B39CB-E04B-41AA-9102-422AEC801E8B}"/>
              </a:ext>
            </a:extLst>
          </p:cNvPr>
          <p:cNvSpPr txBox="1"/>
          <p:nvPr/>
        </p:nvSpPr>
        <p:spPr>
          <a:xfrm>
            <a:off x="6971712" y="570824"/>
            <a:ext cx="13841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 err="1"/>
              <a:t>Мясниковский</a:t>
            </a:r>
            <a:r>
              <a:rPr lang="ru-RU" sz="1400" dirty="0"/>
              <a:t> район</a:t>
            </a:r>
          </a:p>
        </p:txBody>
      </p:sp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2DC97CF9-40FC-49A6-B145-38CC2D69009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LineDrawing trans="91000" pencilSize="5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899612"/>
            <a:ext cx="12192000" cy="1958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72861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44378CDD-3659-4B29-9964-3C503F3433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7521" y="2426178"/>
            <a:ext cx="2089086" cy="2833613"/>
          </a:xfrm>
          <a:prstGeom prst="rect">
            <a:avLst/>
          </a:prstGeom>
        </p:spPr>
      </p:pic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2642A0A4-4171-452D-AAA1-398C63D5BB53}"/>
              </a:ext>
            </a:extLst>
          </p:cNvPr>
          <p:cNvSpPr/>
          <p:nvPr/>
        </p:nvSpPr>
        <p:spPr>
          <a:xfrm>
            <a:off x="584461" y="527901"/>
            <a:ext cx="2582945" cy="77299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500" dirty="0"/>
              <a:t>ГЛАВА МУНИЦИПАЛЬНОГО ОБРАЗОВАНИЯ</a:t>
            </a:r>
          </a:p>
        </p:txBody>
      </p:sp>
      <p:sp>
        <p:nvSpPr>
          <p:cNvPr id="8" name="Прямоугольник 7">
            <a:extLst>
              <a:ext uri="{FF2B5EF4-FFF2-40B4-BE49-F238E27FC236}">
                <a16:creationId xmlns:a16="http://schemas.microsoft.com/office/drawing/2014/main" id="{2AA25726-138D-4B7E-BBC1-3E29A2619AE0}"/>
              </a:ext>
            </a:extLst>
          </p:cNvPr>
          <p:cNvSpPr/>
          <p:nvPr/>
        </p:nvSpPr>
        <p:spPr>
          <a:xfrm>
            <a:off x="5926471" y="527901"/>
            <a:ext cx="2762054" cy="77299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500" dirty="0"/>
              <a:t>ИНВЕСТИЦИОННЫЙ УПОЛНОМОЧЕННЫЙ</a:t>
            </a:r>
          </a:p>
        </p:txBody>
      </p:sp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C2485722-B666-4F23-8E80-1E44CC8E57B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313" y="710138"/>
            <a:ext cx="628552" cy="628552"/>
          </a:xfrm>
          <a:prstGeom prst="rect">
            <a:avLst/>
          </a:prstGeom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7FF18B2E-BF48-458D-8533-D7FFA74A3DD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906" y="2590170"/>
            <a:ext cx="2819794" cy="267689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80962541-A8FD-4788-8802-01479EAB92AE}"/>
              </a:ext>
            </a:extLst>
          </p:cNvPr>
          <p:cNvSpPr txBox="1"/>
          <p:nvPr/>
        </p:nvSpPr>
        <p:spPr>
          <a:xfrm>
            <a:off x="584461" y="1666840"/>
            <a:ext cx="22624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dirty="0" err="1"/>
              <a:t>Торпуджиян</a:t>
            </a:r>
            <a:r>
              <a:rPr lang="ru-RU" sz="1600" dirty="0"/>
              <a:t> Андрей </a:t>
            </a:r>
            <a:r>
              <a:rPr lang="ru-RU" sz="1600" dirty="0" err="1"/>
              <a:t>Мартиросович</a:t>
            </a:r>
            <a:endParaRPr lang="ru-RU" sz="16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27F6190-F241-4A8C-BA7D-035AB8817591}"/>
              </a:ext>
            </a:extLst>
          </p:cNvPr>
          <p:cNvSpPr txBox="1"/>
          <p:nvPr/>
        </p:nvSpPr>
        <p:spPr>
          <a:xfrm>
            <a:off x="3203313" y="1740608"/>
            <a:ext cx="169378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100" dirty="0"/>
              <a:t>глава Администрации </a:t>
            </a:r>
            <a:r>
              <a:rPr lang="ru-RU" sz="1100" dirty="0" err="1"/>
              <a:t>Мясниковского</a:t>
            </a:r>
            <a:r>
              <a:rPr lang="ru-RU" sz="1100" dirty="0"/>
              <a:t> района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94E6EF3-25B3-4AAA-87B9-A5396750E63B}"/>
              </a:ext>
            </a:extLst>
          </p:cNvPr>
          <p:cNvSpPr txBox="1"/>
          <p:nvPr/>
        </p:nvSpPr>
        <p:spPr>
          <a:xfrm>
            <a:off x="3167406" y="2375666"/>
            <a:ext cx="2025584" cy="9002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050" dirty="0"/>
              <a:t>346800, Ростовская область, </a:t>
            </a:r>
            <a:r>
              <a:rPr lang="ru-RU" sz="1050" dirty="0" err="1"/>
              <a:t>Мясниковский</a:t>
            </a:r>
            <a:r>
              <a:rPr lang="ru-RU" sz="1050" dirty="0"/>
              <a:t> район,</a:t>
            </a:r>
          </a:p>
          <a:p>
            <a:r>
              <a:rPr lang="ru-RU" sz="1050" dirty="0"/>
              <a:t>с. Чалтырь, ул. Ленина, д. 33</a:t>
            </a:r>
          </a:p>
          <a:p>
            <a:r>
              <a:rPr lang="ru-RU" sz="1050" dirty="0"/>
              <a:t>8(863)49 2-27-40</a:t>
            </a:r>
          </a:p>
          <a:p>
            <a:r>
              <a:rPr lang="en-US" sz="1050" dirty="0"/>
              <a:t>myasnikovskiy@donland.ru</a:t>
            </a:r>
            <a:endParaRPr lang="ru-RU" sz="11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CDBFAA7-C32A-484F-BB40-5F8BDE38451F}"/>
              </a:ext>
            </a:extLst>
          </p:cNvPr>
          <p:cNvSpPr txBox="1"/>
          <p:nvPr/>
        </p:nvSpPr>
        <p:spPr>
          <a:xfrm>
            <a:off x="5866053" y="1666840"/>
            <a:ext cx="195291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 err="1"/>
              <a:t>Хатламаджиян</a:t>
            </a:r>
            <a:r>
              <a:rPr lang="ru-RU" dirty="0"/>
              <a:t> Валентина </a:t>
            </a:r>
            <a:r>
              <a:rPr lang="ru-RU" dirty="0" err="1"/>
              <a:t>Хачатуровна</a:t>
            </a:r>
            <a:endParaRPr lang="ru-RU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326BF91-8957-44C5-859F-921B4C94EDE8}"/>
              </a:ext>
            </a:extLst>
          </p:cNvPr>
          <p:cNvSpPr txBox="1"/>
          <p:nvPr/>
        </p:nvSpPr>
        <p:spPr>
          <a:xfrm>
            <a:off x="7826607" y="1749883"/>
            <a:ext cx="1693781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100" dirty="0"/>
              <a:t>заместитель главы Администрации </a:t>
            </a:r>
            <a:r>
              <a:rPr lang="ru-RU" sz="1100" dirty="0" err="1"/>
              <a:t>Мясниковского</a:t>
            </a:r>
            <a:r>
              <a:rPr lang="ru-RU" sz="1100" dirty="0"/>
              <a:t> района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5CD3E1F-C882-4543-83F3-316BC1A81F0E}"/>
              </a:ext>
            </a:extLst>
          </p:cNvPr>
          <p:cNvSpPr txBox="1"/>
          <p:nvPr/>
        </p:nvSpPr>
        <p:spPr>
          <a:xfrm>
            <a:off x="7826607" y="2426178"/>
            <a:ext cx="2025584" cy="9002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050" dirty="0"/>
              <a:t>346800, Ростовская область, </a:t>
            </a:r>
            <a:r>
              <a:rPr lang="ru-RU" sz="1050" dirty="0" err="1"/>
              <a:t>Мясниковский</a:t>
            </a:r>
            <a:r>
              <a:rPr lang="ru-RU" sz="1050" dirty="0"/>
              <a:t> район,</a:t>
            </a:r>
          </a:p>
          <a:p>
            <a:r>
              <a:rPr lang="ru-RU" sz="1050" dirty="0"/>
              <a:t>с. Чалтырь, ул. Ленина, д. 33</a:t>
            </a:r>
          </a:p>
          <a:p>
            <a:r>
              <a:rPr lang="ru-RU" sz="1050" dirty="0"/>
              <a:t>8(863)49 2-24-98</a:t>
            </a:r>
          </a:p>
          <a:p>
            <a:r>
              <a:rPr lang="en-US" sz="1050" dirty="0"/>
              <a:t>e.otdel@mail.ru</a:t>
            </a:r>
            <a:endParaRPr lang="ru-RU" sz="1100" dirty="0"/>
          </a:p>
        </p:txBody>
      </p:sp>
      <p:sp>
        <p:nvSpPr>
          <p:cNvPr id="27" name="Прямоугольник 26">
            <a:extLst>
              <a:ext uri="{FF2B5EF4-FFF2-40B4-BE49-F238E27FC236}">
                <a16:creationId xmlns:a16="http://schemas.microsoft.com/office/drawing/2014/main" id="{C8B92D1C-C384-4931-B5C6-47AD82454092}"/>
              </a:ext>
            </a:extLst>
          </p:cNvPr>
          <p:cNvSpPr/>
          <p:nvPr/>
        </p:nvSpPr>
        <p:spPr>
          <a:xfrm>
            <a:off x="0" y="5448693"/>
            <a:ext cx="12192000" cy="140930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5BDAC517-D96D-4429-B983-EB12572B0A5B}"/>
              </a:ext>
            </a:extLst>
          </p:cNvPr>
          <p:cNvSpPr/>
          <p:nvPr/>
        </p:nvSpPr>
        <p:spPr>
          <a:xfrm>
            <a:off x="4986779" y="5475216"/>
            <a:ext cx="637412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400" dirty="0"/>
              <a:t>Совет по инвестициям при главе Администрации </a:t>
            </a:r>
            <a:r>
              <a:rPr lang="ru-RU" sz="1400" dirty="0" err="1"/>
              <a:t>Мясниковского</a:t>
            </a:r>
            <a:r>
              <a:rPr lang="ru-RU" sz="1400" dirty="0"/>
              <a:t> района</a:t>
            </a:r>
          </a:p>
        </p:txBody>
      </p:sp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E10F0F07-3C14-47E2-B290-24E29DB21FBA}"/>
              </a:ext>
            </a:extLst>
          </p:cNvPr>
          <p:cNvSpPr/>
          <p:nvPr/>
        </p:nvSpPr>
        <p:spPr>
          <a:xfrm>
            <a:off x="135743" y="5448693"/>
            <a:ext cx="4044455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400" dirty="0">
                <a:solidFill>
                  <a:schemeClr val="bg1"/>
                </a:solidFill>
                <a:latin typeface="Roboto"/>
              </a:rPr>
              <a:t>Мы выстраиваем партнерские отношения с инвесторами, предлагаем возможности для развития и готовы активно содействовать развитию инвестиционной деятельности в </a:t>
            </a:r>
            <a:r>
              <a:rPr lang="ru-RU" sz="1400" dirty="0" err="1">
                <a:solidFill>
                  <a:schemeClr val="bg1"/>
                </a:solidFill>
                <a:latin typeface="Roboto"/>
              </a:rPr>
              <a:t>Мясниковском</a:t>
            </a:r>
            <a:r>
              <a:rPr lang="ru-RU" sz="1400" dirty="0">
                <a:solidFill>
                  <a:schemeClr val="bg1"/>
                </a:solidFill>
                <a:latin typeface="Roboto"/>
              </a:rPr>
              <a:t> районе.</a:t>
            </a:r>
            <a:endParaRPr lang="ru-RU" sz="1400" dirty="0">
              <a:solidFill>
                <a:schemeClr val="bg1"/>
              </a:solidFill>
            </a:endParaRPr>
          </a:p>
        </p:txBody>
      </p:sp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F569E4EE-578E-4D26-BFE9-665A51B72606}"/>
              </a:ext>
            </a:extLst>
          </p:cNvPr>
          <p:cNvSpPr/>
          <p:nvPr/>
        </p:nvSpPr>
        <p:spPr>
          <a:xfrm>
            <a:off x="5094877" y="5774024"/>
            <a:ext cx="258294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200" dirty="0">
                <a:latin typeface="Arial Narrow" panose="020B0606020202030204" pitchFamily="34" charset="0"/>
              </a:rPr>
              <a:t>Столкнулись с проблемой? Нарушены сроки проведения процедур?</a:t>
            </a:r>
          </a:p>
        </p:txBody>
      </p:sp>
      <p:sp>
        <p:nvSpPr>
          <p:cNvPr id="21" name="Прямоугольник 20">
            <a:extLst>
              <a:ext uri="{FF2B5EF4-FFF2-40B4-BE49-F238E27FC236}">
                <a16:creationId xmlns:a16="http://schemas.microsoft.com/office/drawing/2014/main" id="{5FB68BCD-EE25-49A5-8D99-E7BBA17F4BBA}"/>
              </a:ext>
            </a:extLst>
          </p:cNvPr>
          <p:cNvSpPr/>
          <p:nvPr/>
        </p:nvSpPr>
        <p:spPr>
          <a:xfrm>
            <a:off x="8150422" y="5774025"/>
            <a:ext cx="394416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200" dirty="0">
                <a:latin typeface="Arial Narrow" panose="020B0606020202030204" pitchFamily="34" charset="0"/>
              </a:rPr>
              <a:t>Есть предложения для рассмотрения на Совете по инвестициям при главе Администрации </a:t>
            </a:r>
            <a:r>
              <a:rPr lang="ru-RU" sz="1200" dirty="0" err="1">
                <a:latin typeface="Arial Narrow" panose="020B0606020202030204" pitchFamily="34" charset="0"/>
              </a:rPr>
              <a:t>Мясниковкого</a:t>
            </a:r>
            <a:r>
              <a:rPr lang="ru-RU" sz="1200" dirty="0">
                <a:latin typeface="Arial Narrow" panose="020B0606020202030204" pitchFamily="34" charset="0"/>
              </a:rPr>
              <a:t> района?</a:t>
            </a:r>
          </a:p>
        </p:txBody>
      </p:sp>
      <p:sp>
        <p:nvSpPr>
          <p:cNvPr id="22" name="Прямоугольник 21">
            <a:extLst>
              <a:ext uri="{FF2B5EF4-FFF2-40B4-BE49-F238E27FC236}">
                <a16:creationId xmlns:a16="http://schemas.microsoft.com/office/drawing/2014/main" id="{4B335E30-1194-4E16-A4C3-F93098496FBF}"/>
              </a:ext>
            </a:extLst>
          </p:cNvPr>
          <p:cNvSpPr/>
          <p:nvPr/>
        </p:nvSpPr>
        <p:spPr>
          <a:xfrm>
            <a:off x="4428797" y="6476658"/>
            <a:ext cx="526195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200" dirty="0">
                <a:latin typeface="Arial Narrow" panose="020B0606020202030204" pitchFamily="34" charset="0"/>
              </a:rPr>
              <a:t>Электронная почта для приема обращений по указанным темам:</a:t>
            </a:r>
          </a:p>
        </p:txBody>
      </p:sp>
      <p:sp>
        <p:nvSpPr>
          <p:cNvPr id="23" name="Прямоугольник 22">
            <a:extLst>
              <a:ext uri="{FF2B5EF4-FFF2-40B4-BE49-F238E27FC236}">
                <a16:creationId xmlns:a16="http://schemas.microsoft.com/office/drawing/2014/main" id="{E85BF2A0-0087-4824-9839-C31C8954E8A4}"/>
              </a:ext>
            </a:extLst>
          </p:cNvPr>
          <p:cNvSpPr/>
          <p:nvPr/>
        </p:nvSpPr>
        <p:spPr>
          <a:xfrm>
            <a:off x="10065086" y="6476658"/>
            <a:ext cx="1239073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latin typeface="Arial Narrow" panose="020B0606020202030204" pitchFamily="34" charset="0"/>
              </a:rPr>
              <a:t>e.otdel@mail.ru</a:t>
            </a:r>
            <a:endParaRPr lang="ru-RU" sz="1200" dirty="0">
              <a:latin typeface="Arial Narrow" panose="020B0606020202030204" pitchFamily="34" charset="0"/>
            </a:endParaRPr>
          </a:p>
        </p:txBody>
      </p:sp>
      <p:pic>
        <p:nvPicPr>
          <p:cNvPr id="1030" name="Picture 6" descr="Электронная почта почта - скачать Бесплатные иконки">
            <a:extLst>
              <a:ext uri="{FF2B5EF4-FFF2-40B4-BE49-F238E27FC236}">
                <a16:creationId xmlns:a16="http://schemas.microsoft.com/office/drawing/2014/main" id="{32532043-DF5F-43F7-9C32-F2C9732B44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2191" y="6516432"/>
            <a:ext cx="212895" cy="203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BB135E42-9218-475F-A890-77C368249E9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42700" y="4627488"/>
            <a:ext cx="2752284" cy="632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2206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542A2C72-0469-47AE-8AE7-60AE281931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987" y="1050265"/>
            <a:ext cx="4881301" cy="4212019"/>
          </a:xfrm>
          <a:prstGeom prst="rect">
            <a:avLst/>
          </a:prstGeom>
        </p:spPr>
      </p:pic>
      <p:sp>
        <p:nvSpPr>
          <p:cNvPr id="18" name="Прямоугольник 17">
            <a:extLst>
              <a:ext uri="{FF2B5EF4-FFF2-40B4-BE49-F238E27FC236}">
                <a16:creationId xmlns:a16="http://schemas.microsoft.com/office/drawing/2014/main" id="{7388F693-251A-40AF-9A89-96DDFAB2BE76}"/>
              </a:ext>
            </a:extLst>
          </p:cNvPr>
          <p:cNvSpPr/>
          <p:nvPr/>
        </p:nvSpPr>
        <p:spPr>
          <a:xfrm>
            <a:off x="0" y="5780690"/>
            <a:ext cx="12192000" cy="107456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9C3C680C-FBB1-4948-8315-E06DD7EC80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709" y="829047"/>
            <a:ext cx="3823324" cy="1907404"/>
          </a:xfrm>
          <a:prstGeom prst="rect">
            <a:avLst/>
          </a:prstGeom>
        </p:spPr>
      </p:pic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89470EEF-E840-4875-BC46-A2FDE6744A98}"/>
              </a:ext>
            </a:extLst>
          </p:cNvPr>
          <p:cNvSpPr/>
          <p:nvPr/>
        </p:nvSpPr>
        <p:spPr>
          <a:xfrm>
            <a:off x="273377" y="235670"/>
            <a:ext cx="8078771" cy="51847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dirty="0"/>
              <a:t>ОБЩАЯ ХАРАКТЕРИСТИКА МУНИЦИПАЛЬНОГО ОБРАЗОВАНИЯ</a:t>
            </a:r>
          </a:p>
        </p:txBody>
      </p:sp>
      <p:sp>
        <p:nvSpPr>
          <p:cNvPr id="9" name="Прямоугольник 8">
            <a:extLst>
              <a:ext uri="{FF2B5EF4-FFF2-40B4-BE49-F238E27FC236}">
                <a16:creationId xmlns:a16="http://schemas.microsoft.com/office/drawing/2014/main" id="{2F7352D5-025B-4348-89D9-4A3EA1ED3078}"/>
              </a:ext>
            </a:extLst>
          </p:cNvPr>
          <p:cNvSpPr/>
          <p:nvPr/>
        </p:nvSpPr>
        <p:spPr>
          <a:xfrm>
            <a:off x="8665828" y="754144"/>
            <a:ext cx="763398" cy="126760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6" name="Прямоугольник 15">
            <a:extLst>
              <a:ext uri="{FF2B5EF4-FFF2-40B4-BE49-F238E27FC236}">
                <a16:creationId xmlns:a16="http://schemas.microsoft.com/office/drawing/2014/main" id="{A020DEF0-BE5D-477D-8575-DDBA74CAA0B9}"/>
              </a:ext>
            </a:extLst>
          </p:cNvPr>
          <p:cNvSpPr/>
          <p:nvPr/>
        </p:nvSpPr>
        <p:spPr>
          <a:xfrm>
            <a:off x="188535" y="5948885"/>
            <a:ext cx="102553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dirty="0">
                <a:solidFill>
                  <a:schemeClr val="bg1"/>
                </a:solidFill>
                <a:latin typeface="Arial Narrow" panose="020B0606020202030204" pitchFamily="34" charset="0"/>
              </a:rPr>
              <a:t>В нашем районе есть все необходимые условия для устойчивого развития на годы вперед.</a:t>
            </a:r>
            <a:br>
              <a:rPr lang="ru-RU" dirty="0">
                <a:solidFill>
                  <a:schemeClr val="bg1"/>
                </a:solidFill>
                <a:latin typeface="Arial Narrow" panose="020B0606020202030204" pitchFamily="34" charset="0"/>
              </a:rPr>
            </a:br>
            <a:r>
              <a:rPr lang="ru-RU" dirty="0">
                <a:solidFill>
                  <a:schemeClr val="bg1"/>
                </a:solidFill>
                <a:latin typeface="Arial Narrow" panose="020B0606020202030204" pitchFamily="34" charset="0"/>
              </a:rPr>
              <a:t>Наши возможности могут дать вашему бизнесу большие преимущества!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BC135F5-B510-4E22-98F8-631B6AD725C0}"/>
              </a:ext>
            </a:extLst>
          </p:cNvPr>
          <p:cNvSpPr txBox="1"/>
          <p:nvPr/>
        </p:nvSpPr>
        <p:spPr>
          <a:xfrm>
            <a:off x="1738908" y="2474841"/>
            <a:ext cx="13857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Мясниковский</a:t>
            </a:r>
            <a:r>
              <a:rPr lang="ru-RU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район</a:t>
            </a: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55CE3122-2105-4F65-856F-8AF4775DBF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12709" y="2845025"/>
            <a:ext cx="3933825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69515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49843E6-69F5-4BD0-956F-BA27660FDB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478967"/>
            <a:ext cx="8596668" cy="623582"/>
          </a:xfrm>
        </p:spPr>
        <p:txBody>
          <a:bodyPr>
            <a:normAutofit fontScale="90000"/>
          </a:bodyPr>
          <a:lstStyle/>
          <a:p>
            <a:r>
              <a:rPr lang="ru-RU" dirty="0" err="1"/>
              <a:t>Мясниковский</a:t>
            </a:r>
            <a:r>
              <a:rPr lang="ru-RU" dirty="0"/>
              <a:t> район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7D2C3F-4CCC-4736-B49A-55931C2D7AA9}"/>
              </a:ext>
            </a:extLst>
          </p:cNvPr>
          <p:cNvSpPr txBox="1"/>
          <p:nvPr/>
        </p:nvSpPr>
        <p:spPr>
          <a:xfrm>
            <a:off x="677334" y="1144395"/>
            <a:ext cx="88854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/>
              <a:t>Образован 10 мая 1926 года. В состав района при образовании вошли 5 сельских советов, 9 населенных пунктов с численностью 24 тысячи человек.</a:t>
            </a:r>
          </a:p>
          <a:p>
            <a:endParaRPr lang="ru-RU" dirty="0"/>
          </a:p>
        </p:txBody>
      </p:sp>
      <p:sp>
        <p:nvSpPr>
          <p:cNvPr id="5" name="Прямоугольник 4">
            <a:extLst>
              <a:ext uri="{FF2B5EF4-FFF2-40B4-BE49-F238E27FC236}">
                <a16:creationId xmlns:a16="http://schemas.microsoft.com/office/drawing/2014/main" id="{4160615F-DEE1-4EB9-BA89-645C2A5B47E4}"/>
              </a:ext>
            </a:extLst>
          </p:cNvPr>
          <p:cNvSpPr/>
          <p:nvPr/>
        </p:nvSpPr>
        <p:spPr>
          <a:xfrm>
            <a:off x="677334" y="1926855"/>
            <a:ext cx="7935985" cy="31239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ru-RU" dirty="0">
                <a:latin typeface="Proxima Nova"/>
              </a:rPr>
              <a:t>Сегодня в состав </a:t>
            </a:r>
            <a:r>
              <a:rPr lang="ru-RU" dirty="0" err="1">
                <a:latin typeface="Proxima Nova"/>
              </a:rPr>
              <a:t>Мясниковского</a:t>
            </a:r>
            <a:r>
              <a:rPr lang="ru-RU" dirty="0">
                <a:latin typeface="Proxima Nova"/>
              </a:rPr>
              <a:t> района входят 7 сельских поселений, 23 населённых пункта с численностью более 56 тысяч человек:</a:t>
            </a:r>
          </a:p>
          <a:p>
            <a:pPr>
              <a:spcBef>
                <a:spcPts val="600"/>
              </a:spcBef>
            </a:pPr>
            <a:r>
              <a:rPr lang="ru-RU" dirty="0">
                <a:latin typeface="Proxima Nova"/>
              </a:rPr>
              <a:t>- </a:t>
            </a:r>
            <a:r>
              <a:rPr lang="ru-RU" dirty="0" err="1">
                <a:latin typeface="Proxima Nova"/>
              </a:rPr>
              <a:t>Большесальское</a:t>
            </a:r>
            <a:r>
              <a:rPr lang="ru-RU" dirty="0">
                <a:latin typeface="Proxima Nova"/>
              </a:rPr>
              <a:t> сельское поселение  </a:t>
            </a:r>
          </a:p>
          <a:p>
            <a:pPr>
              <a:spcBef>
                <a:spcPts val="600"/>
              </a:spcBef>
            </a:pPr>
            <a:r>
              <a:rPr lang="ru-RU" dirty="0">
                <a:latin typeface="Proxima Nova"/>
              </a:rPr>
              <a:t>- Калининское сельское поселение </a:t>
            </a:r>
          </a:p>
          <a:p>
            <a:pPr>
              <a:spcBef>
                <a:spcPts val="600"/>
              </a:spcBef>
            </a:pPr>
            <a:r>
              <a:rPr lang="ru-RU" dirty="0">
                <a:latin typeface="Proxima Nova"/>
              </a:rPr>
              <a:t>- </a:t>
            </a:r>
            <a:r>
              <a:rPr lang="ru-RU" dirty="0" err="1">
                <a:latin typeface="Proxima Nova"/>
              </a:rPr>
              <a:t>Краснокрымское</a:t>
            </a:r>
            <a:r>
              <a:rPr lang="ru-RU" dirty="0">
                <a:latin typeface="Proxima Nova"/>
              </a:rPr>
              <a:t> сельское поселение </a:t>
            </a:r>
          </a:p>
          <a:p>
            <a:pPr>
              <a:spcBef>
                <a:spcPts val="600"/>
              </a:spcBef>
            </a:pPr>
            <a:r>
              <a:rPr lang="ru-RU" dirty="0">
                <a:latin typeface="Proxima Nova"/>
              </a:rPr>
              <a:t>- Крымское сельское поселение  </a:t>
            </a:r>
          </a:p>
          <a:p>
            <a:pPr>
              <a:spcBef>
                <a:spcPts val="600"/>
              </a:spcBef>
            </a:pPr>
            <a:r>
              <a:rPr lang="ru-RU" dirty="0">
                <a:latin typeface="Proxima Nova"/>
              </a:rPr>
              <a:t>- </a:t>
            </a:r>
            <a:r>
              <a:rPr lang="ru-RU" dirty="0" err="1">
                <a:latin typeface="Proxima Nova"/>
              </a:rPr>
              <a:t>Недвиговское</a:t>
            </a:r>
            <a:r>
              <a:rPr lang="ru-RU" dirty="0">
                <a:latin typeface="Proxima Nova"/>
              </a:rPr>
              <a:t> сельское поселение  </a:t>
            </a:r>
          </a:p>
          <a:p>
            <a:pPr>
              <a:spcBef>
                <a:spcPts val="600"/>
              </a:spcBef>
            </a:pPr>
            <a:r>
              <a:rPr lang="ru-RU" dirty="0">
                <a:latin typeface="Proxima Nova"/>
              </a:rPr>
              <a:t>- Петровское сельское поселение  </a:t>
            </a:r>
          </a:p>
          <a:p>
            <a:pPr>
              <a:spcBef>
                <a:spcPts val="600"/>
              </a:spcBef>
            </a:pPr>
            <a:r>
              <a:rPr lang="ru-RU" dirty="0">
                <a:latin typeface="Proxima Nova"/>
              </a:rPr>
              <a:t>- </a:t>
            </a:r>
            <a:r>
              <a:rPr lang="ru-RU" dirty="0" err="1">
                <a:latin typeface="Proxima Nova"/>
              </a:rPr>
              <a:t>Чалтырское</a:t>
            </a:r>
            <a:r>
              <a:rPr lang="ru-RU" dirty="0">
                <a:latin typeface="Proxima Nova"/>
              </a:rPr>
              <a:t> сельское поселение  </a:t>
            </a:r>
            <a:endParaRPr lang="ru-RU" b="0" i="0" dirty="0">
              <a:effectLst/>
              <a:latin typeface="Proxima Nova"/>
            </a:endParaRPr>
          </a:p>
        </p:txBody>
      </p:sp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D6BCA763-02CB-4EB5-A99A-E5BCE450C6BE}"/>
              </a:ext>
            </a:extLst>
          </p:cNvPr>
          <p:cNvSpPr/>
          <p:nvPr/>
        </p:nvSpPr>
        <p:spPr>
          <a:xfrm>
            <a:off x="557693" y="5308099"/>
            <a:ext cx="900505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dirty="0">
                <a:latin typeface="Proxima Nova"/>
              </a:rPr>
              <a:t>Административный центр — село Чалтырь.</a:t>
            </a:r>
            <a:r>
              <a:rPr lang="en-US" dirty="0">
                <a:latin typeface="Proxima Nova"/>
              </a:rPr>
              <a:t> </a:t>
            </a:r>
            <a:r>
              <a:rPr lang="ru-RU" dirty="0">
                <a:latin typeface="Proxima Nova"/>
              </a:rPr>
              <a:t>В с. Чалтырь проживает более 20 тысяч человек, находится администрация района, районный дом культуры, центральная больница, </a:t>
            </a:r>
            <a:r>
              <a:rPr lang="ru-RU" dirty="0" err="1">
                <a:latin typeface="Proxima Nova"/>
              </a:rPr>
              <a:t>межпоселенческая</a:t>
            </a:r>
            <a:r>
              <a:rPr lang="ru-RU" dirty="0">
                <a:latin typeface="Proxima Nova"/>
              </a:rPr>
              <a:t> центральная библиотека, детская школа искусств, районный суд, служба судебных приставов, прокуратура.  </a:t>
            </a:r>
            <a:endParaRPr lang="ru-RU" dirty="0"/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32D00087-EAC6-49A7-A5BF-E6306CCAEA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25526" y="2654368"/>
            <a:ext cx="4360537" cy="2456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69090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64A853DC-FEE9-4903-95DC-A0A4A4B65E91}"/>
              </a:ext>
            </a:extLst>
          </p:cNvPr>
          <p:cNvSpPr/>
          <p:nvPr/>
        </p:nvSpPr>
        <p:spPr>
          <a:xfrm>
            <a:off x="345692" y="659554"/>
            <a:ext cx="93733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3000"/>
              </a:spcBef>
            </a:pPr>
            <a:r>
              <a:rPr lang="ru-RU" sz="2000" dirty="0">
                <a:latin typeface="Swift"/>
              </a:rPr>
              <a:t>1. Выгодное </a:t>
            </a:r>
            <a:r>
              <a:rPr lang="ru-RU" sz="2000" b="1" dirty="0">
                <a:solidFill>
                  <a:schemeClr val="accent1">
                    <a:lumMod val="75000"/>
                  </a:schemeClr>
                </a:solidFill>
                <a:latin typeface="Swift"/>
              </a:rPr>
              <a:t>экономико-географическое положение</a:t>
            </a:r>
            <a:r>
              <a:rPr lang="ru-RU" sz="2000" dirty="0">
                <a:latin typeface="Swift"/>
              </a:rPr>
              <a:t>, высокая </a:t>
            </a:r>
            <a:r>
              <a:rPr lang="ru-RU" sz="2000" b="1" dirty="0">
                <a:solidFill>
                  <a:schemeClr val="accent1">
                    <a:lumMod val="75000"/>
                  </a:schemeClr>
                </a:solidFill>
                <a:latin typeface="Swift"/>
              </a:rPr>
              <a:t>обеспеченность трудовыми ресурсами</a:t>
            </a:r>
            <a:r>
              <a:rPr lang="ru-RU" sz="2000" dirty="0">
                <a:latin typeface="Swift"/>
              </a:rPr>
              <a:t>, </a:t>
            </a:r>
            <a:r>
              <a:rPr lang="ru-RU" sz="2000" b="1" dirty="0">
                <a:solidFill>
                  <a:schemeClr val="accent1">
                    <a:lumMod val="75000"/>
                  </a:schemeClr>
                </a:solidFill>
                <a:latin typeface="Swift"/>
              </a:rPr>
              <a:t>развитая транспортная инфраструктура</a:t>
            </a:r>
            <a:r>
              <a:rPr lang="ru-RU" sz="2000" dirty="0">
                <a:latin typeface="Swift"/>
              </a:rPr>
              <a:t>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FAC01AA-8B4E-4982-9D0F-6780762D66CF}"/>
              </a:ext>
            </a:extLst>
          </p:cNvPr>
          <p:cNvSpPr txBox="1"/>
          <p:nvPr/>
        </p:nvSpPr>
        <p:spPr>
          <a:xfrm>
            <a:off x="6191637" y="1702907"/>
            <a:ext cx="262387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56,0 тыс. человек население, </a:t>
            </a:r>
          </a:p>
          <a:p>
            <a:r>
              <a:rPr lang="ru-RU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 т.ч. 31,1 тыс. чел. трудоспособного возраста</a:t>
            </a:r>
          </a:p>
        </p:txBody>
      </p:sp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BEBAA260-8667-4F93-9945-50719E67CF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7657" y="1729269"/>
            <a:ext cx="511918" cy="490588"/>
          </a:xfrm>
          <a:prstGeom prst="rect">
            <a:avLst/>
          </a:prstGeom>
        </p:spPr>
      </p:pic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EEA32C40-3B18-461D-92CE-171AD01ED1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4082" y="3748318"/>
            <a:ext cx="511918" cy="511918"/>
          </a:xfrm>
          <a:prstGeom prst="rect">
            <a:avLst/>
          </a:prstGeom>
        </p:spPr>
      </p:pic>
      <p:pic>
        <p:nvPicPr>
          <p:cNvPr id="19" name="Рисунок 18">
            <a:extLst>
              <a:ext uri="{FF2B5EF4-FFF2-40B4-BE49-F238E27FC236}">
                <a16:creationId xmlns:a16="http://schemas.microsoft.com/office/drawing/2014/main" id="{25314668-2779-405F-96FB-8FAF51545C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818" y="1644172"/>
            <a:ext cx="445799" cy="629834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B3689E99-B133-4E6C-8E1D-779C10860089}"/>
              </a:ext>
            </a:extLst>
          </p:cNvPr>
          <p:cNvSpPr txBox="1"/>
          <p:nvPr/>
        </p:nvSpPr>
        <p:spPr>
          <a:xfrm>
            <a:off x="1119829" y="1753959"/>
            <a:ext cx="20551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12 км между </a:t>
            </a:r>
            <a:r>
              <a:rPr lang="ru-RU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с.Чалтырь</a:t>
            </a:r>
            <a:r>
              <a:rPr lang="ru-RU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и </a:t>
            </a:r>
            <a:r>
              <a:rPr lang="ru-RU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г.Ростова</a:t>
            </a:r>
            <a:r>
              <a:rPr lang="ru-RU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-на-Дону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15A995B-8B3D-4499-8A2F-FFEFDF656594}"/>
              </a:ext>
            </a:extLst>
          </p:cNvPr>
          <p:cNvSpPr txBox="1"/>
          <p:nvPr/>
        </p:nvSpPr>
        <p:spPr>
          <a:xfrm>
            <a:off x="6268913" y="3677766"/>
            <a:ext cx="254659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Развитый сектор малого и среднего предпринимательства</a:t>
            </a:r>
          </a:p>
        </p:txBody>
      </p:sp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A8B4A965-0F5D-4FC5-BAEA-74C2C0A3BE8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03" y="3684301"/>
            <a:ext cx="535193" cy="59742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7F21B50B-D38C-4967-9128-9194E1C81CCA}"/>
              </a:ext>
            </a:extLst>
          </p:cNvPr>
          <p:cNvSpPr txBox="1"/>
          <p:nvPr/>
        </p:nvSpPr>
        <p:spPr>
          <a:xfrm>
            <a:off x="1105105" y="3696562"/>
            <a:ext cx="254659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Район связан с Югом России сетью автомобильных и ж/д дорог </a:t>
            </a:r>
          </a:p>
        </p:txBody>
      </p:sp>
      <p:pic>
        <p:nvPicPr>
          <p:cNvPr id="29" name="Рисунок 28">
            <a:extLst>
              <a:ext uri="{FF2B5EF4-FFF2-40B4-BE49-F238E27FC236}">
                <a16:creationId xmlns:a16="http://schemas.microsoft.com/office/drawing/2014/main" id="{C6F77D8E-EF30-4DDE-8855-77104481045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6644" y="2638114"/>
            <a:ext cx="535193" cy="497636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1B174C90-66B1-4B21-A481-50969D94F95C}"/>
              </a:ext>
            </a:extLst>
          </p:cNvPr>
          <p:cNvSpPr txBox="1"/>
          <p:nvPr/>
        </p:nvSpPr>
        <p:spPr>
          <a:xfrm>
            <a:off x="1119828" y="2589556"/>
            <a:ext cx="266614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Район граничит с </a:t>
            </a:r>
            <a:r>
              <a:rPr lang="ru-RU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Родионово-Несветайским</a:t>
            </a:r>
            <a:r>
              <a:rPr lang="ru-RU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Неклиновским</a:t>
            </a:r>
            <a:r>
              <a:rPr lang="ru-RU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Азовским, </a:t>
            </a:r>
            <a:r>
              <a:rPr lang="ru-RU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Аксайским</a:t>
            </a:r>
            <a:r>
              <a:rPr lang="ru-RU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районами и г. Ростовом-на-Дону</a:t>
            </a:r>
          </a:p>
        </p:txBody>
      </p:sp>
      <p:pic>
        <p:nvPicPr>
          <p:cNvPr id="30" name="Рисунок 29">
            <a:extLst>
              <a:ext uri="{FF2B5EF4-FFF2-40B4-BE49-F238E27FC236}">
                <a16:creationId xmlns:a16="http://schemas.microsoft.com/office/drawing/2014/main" id="{047C6381-6394-4401-9B94-CE5065E804A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57657" y="2636580"/>
            <a:ext cx="442707" cy="490588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0DD306D2-C376-4574-AC25-C2811F724E97}"/>
              </a:ext>
            </a:extLst>
          </p:cNvPr>
          <p:cNvSpPr txBox="1"/>
          <p:nvPr/>
        </p:nvSpPr>
        <p:spPr>
          <a:xfrm>
            <a:off x="6191637" y="2620264"/>
            <a:ext cx="25465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Ежегодный рост основных экономических показателей</a:t>
            </a:r>
          </a:p>
        </p:txBody>
      </p:sp>
      <p:sp>
        <p:nvSpPr>
          <p:cNvPr id="34" name="Заголовок 5">
            <a:extLst>
              <a:ext uri="{FF2B5EF4-FFF2-40B4-BE49-F238E27FC236}">
                <a16:creationId xmlns:a16="http://schemas.microsoft.com/office/drawing/2014/main" id="{7D797FE0-4E44-4E9F-82C9-EC8C00F917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893" y="109770"/>
            <a:ext cx="6205622" cy="436698"/>
          </a:xfrm>
        </p:spPr>
        <p:txBody>
          <a:bodyPr>
            <a:normAutofit fontScale="90000"/>
          </a:bodyPr>
          <a:lstStyle/>
          <a:p>
            <a:r>
              <a:rPr lang="ru-RU" dirty="0" err="1"/>
              <a:t>Мясниковский</a:t>
            </a:r>
            <a:r>
              <a:rPr lang="ru-RU" dirty="0"/>
              <a:t> район – это:</a:t>
            </a:r>
          </a:p>
        </p:txBody>
      </p:sp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1E81128F-615C-4DFB-86A9-5B5700D6D9A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97081" y="4593271"/>
            <a:ext cx="11085921" cy="2246720"/>
          </a:xfrm>
          <a:prstGeom prst="rect">
            <a:avLst/>
          </a:prstGeom>
          <a:effectLst>
            <a:softEdge rad="38100"/>
          </a:effectLst>
        </p:spPr>
      </p:pic>
    </p:spTree>
    <p:extLst>
      <p:ext uri="{BB962C8B-B14F-4D97-AF65-F5344CB8AC3E}">
        <p14:creationId xmlns:p14="http://schemas.microsoft.com/office/powerpoint/2010/main" val="21221239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4" name="Picture 12" descr="Иконка счетчика воды дома Контур векторной иконки счетчика воды дома для  веб-дизайна изолирован на белом фоне | Премиум векторы">
            <a:extLst>
              <a:ext uri="{FF2B5EF4-FFF2-40B4-BE49-F238E27FC236}">
                <a16:creationId xmlns:a16="http://schemas.microsoft.com/office/drawing/2014/main" id="{DF9775AC-C6C6-41A2-A3BE-36FBAD6A03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8412" y="3408145"/>
            <a:ext cx="450309" cy="450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A6FDF896-E881-4670-BD32-2487E4A6A4B3}"/>
              </a:ext>
            </a:extLst>
          </p:cNvPr>
          <p:cNvSpPr/>
          <p:nvPr/>
        </p:nvSpPr>
        <p:spPr>
          <a:xfrm>
            <a:off x="528506" y="731382"/>
            <a:ext cx="807021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2000" dirty="0">
                <a:latin typeface="Swift"/>
              </a:rPr>
              <a:t>2. Развитый </a:t>
            </a:r>
            <a:r>
              <a:rPr lang="ru-RU" sz="2000" b="1" dirty="0">
                <a:solidFill>
                  <a:schemeClr val="accent1">
                    <a:lumMod val="75000"/>
                  </a:schemeClr>
                </a:solidFill>
                <a:latin typeface="Swift"/>
              </a:rPr>
              <a:t>индустриальный сектор </a:t>
            </a:r>
            <a:r>
              <a:rPr lang="ru-RU" sz="2000" dirty="0">
                <a:latin typeface="Swift"/>
              </a:rPr>
              <a:t>экономики.</a:t>
            </a:r>
            <a:endParaRPr lang="ru-RU" sz="2000" dirty="0"/>
          </a:p>
        </p:txBody>
      </p:sp>
      <p:pic>
        <p:nvPicPr>
          <p:cNvPr id="3078" name="Picture 6" descr="Российская промышленная продукция получит особый логотип – поправка прошла  первое чтение | Компания права Респект - КонсультантПлюс Уфа - Консультант  Плюс">
            <a:extLst>
              <a:ext uri="{FF2B5EF4-FFF2-40B4-BE49-F238E27FC236}">
                <a16:creationId xmlns:a16="http://schemas.microsoft.com/office/drawing/2014/main" id="{D86A10A5-797A-4E67-98E7-DB68C30CE8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3399" y="399892"/>
            <a:ext cx="719064" cy="476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4D0E462-3D27-480D-849D-E68D9C5D9A0F}"/>
              </a:ext>
            </a:extLst>
          </p:cNvPr>
          <p:cNvSpPr txBox="1"/>
          <p:nvPr/>
        </p:nvSpPr>
        <p:spPr>
          <a:xfrm>
            <a:off x="4677580" y="1140141"/>
            <a:ext cx="5730920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>
                <a:solidFill>
                  <a:srgbClr val="FF6600"/>
                </a:solidFill>
              </a:rPr>
              <a:t>ВЕДУЩИЕ ПРОМЫШЛЕННЫЕ ПРЕДПРИЯТИЯ</a:t>
            </a:r>
          </a:p>
          <a:p>
            <a:endParaRPr lang="ru-RU" dirty="0"/>
          </a:p>
          <a:p>
            <a:pPr>
              <a:spcAft>
                <a:spcPts val="600"/>
              </a:spcAft>
            </a:pPr>
            <a:r>
              <a:rPr lang="ru-RU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        ОАО «Молочный завод «</a:t>
            </a:r>
            <a:r>
              <a:rPr lang="ru-RU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Мясниковский</a:t>
            </a:r>
            <a:r>
              <a:rPr lang="ru-RU" dirty="0">
                <a:solidFill>
                  <a:schemeClr val="tx1">
                    <a:lumMod val="85000"/>
                    <a:lumOff val="15000"/>
                  </a:schemeClr>
                </a:solidFill>
              </a:rPr>
              <a:t>»</a:t>
            </a:r>
          </a:p>
          <a:p>
            <a:pPr>
              <a:spcAft>
                <a:spcPts val="600"/>
              </a:spcAft>
            </a:pPr>
            <a:r>
              <a:rPr lang="ru-RU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        ООО «Колбасный Завод «Донские Традиции»</a:t>
            </a:r>
          </a:p>
          <a:p>
            <a:pPr>
              <a:spcAft>
                <a:spcPts val="600"/>
              </a:spcAft>
            </a:pPr>
            <a:r>
              <a:rPr lang="ru-RU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        ООО «Алые Паруса»</a:t>
            </a:r>
          </a:p>
          <a:p>
            <a:pPr>
              <a:spcAft>
                <a:spcPts val="600"/>
              </a:spcAft>
            </a:pPr>
            <a:r>
              <a:rPr lang="ru-RU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        ООО «Бумажная фабрика»</a:t>
            </a:r>
          </a:p>
          <a:p>
            <a:pPr>
              <a:spcAft>
                <a:spcPts val="600"/>
              </a:spcAft>
            </a:pPr>
            <a:r>
              <a:rPr lang="ru-RU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        ОП ООО НПП «Сармат»</a:t>
            </a:r>
          </a:p>
          <a:p>
            <a:pPr>
              <a:spcAft>
                <a:spcPts val="600"/>
              </a:spcAft>
            </a:pPr>
            <a:r>
              <a:rPr lang="ru-RU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        ТОСП ООО НПО «Турбулентность-Дон»</a:t>
            </a:r>
          </a:p>
          <a:p>
            <a:pPr>
              <a:spcAft>
                <a:spcPts val="600"/>
              </a:spcAft>
            </a:pPr>
            <a:r>
              <a:rPr lang="ru-RU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        АО «</a:t>
            </a:r>
            <a:r>
              <a:rPr lang="ru-RU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Пластфактор</a:t>
            </a:r>
            <a:r>
              <a:rPr lang="ru-RU" dirty="0">
                <a:solidFill>
                  <a:schemeClr val="tx1">
                    <a:lumMod val="85000"/>
                    <a:lumOff val="15000"/>
                  </a:schemeClr>
                </a:solidFill>
              </a:rPr>
              <a:t>»</a:t>
            </a:r>
          </a:p>
          <a:p>
            <a:pPr>
              <a:spcAft>
                <a:spcPts val="600"/>
              </a:spcAft>
            </a:pPr>
            <a:r>
              <a:rPr lang="ru-RU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        ООО «Ростовский Рукав Высокого Давления»</a:t>
            </a:r>
          </a:p>
          <a:p>
            <a:pPr>
              <a:spcAft>
                <a:spcPts val="600"/>
              </a:spcAft>
            </a:pPr>
            <a:r>
              <a:rPr lang="ru-RU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        ООО «</a:t>
            </a:r>
            <a:r>
              <a:rPr lang="ru-RU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ПолиАэрПак</a:t>
            </a:r>
            <a:r>
              <a:rPr lang="ru-RU" dirty="0">
                <a:solidFill>
                  <a:schemeClr val="tx1">
                    <a:lumMod val="85000"/>
                    <a:lumOff val="15000"/>
                  </a:schemeClr>
                </a:solidFill>
              </a:rPr>
              <a:t>-Дон»</a:t>
            </a:r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6BCC637E-158B-405A-90DA-7EBC3018E0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763" y="5038320"/>
            <a:ext cx="4619134" cy="1831709"/>
          </a:xfrm>
          <a:prstGeom prst="rect">
            <a:avLst/>
          </a:prstGeom>
          <a:effectLst>
            <a:softEdge rad="88900"/>
          </a:effectLst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D24A7278-F04B-41C6-A95C-3840808293D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2897" y="5029671"/>
            <a:ext cx="3941421" cy="1840357"/>
          </a:xfrm>
          <a:prstGeom prst="rect">
            <a:avLst/>
          </a:prstGeom>
          <a:effectLst>
            <a:softEdge rad="76200"/>
          </a:effectLst>
        </p:spPr>
      </p:pic>
      <p:sp>
        <p:nvSpPr>
          <p:cNvPr id="8" name="Заголовок 5">
            <a:extLst>
              <a:ext uri="{FF2B5EF4-FFF2-40B4-BE49-F238E27FC236}">
                <a16:creationId xmlns:a16="http://schemas.microsoft.com/office/drawing/2014/main" id="{EAC9F656-2A7F-4FBC-824A-4671C14C15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893" y="109770"/>
            <a:ext cx="6205622" cy="436698"/>
          </a:xfrm>
        </p:spPr>
        <p:txBody>
          <a:bodyPr>
            <a:normAutofit fontScale="90000"/>
          </a:bodyPr>
          <a:lstStyle/>
          <a:p>
            <a:r>
              <a:rPr lang="ru-RU" dirty="0" err="1"/>
              <a:t>Мясниковский</a:t>
            </a:r>
            <a:r>
              <a:rPr lang="ru-RU" dirty="0"/>
              <a:t> район – это:</a:t>
            </a:r>
          </a:p>
        </p:txBody>
      </p:sp>
      <p:pic>
        <p:nvPicPr>
          <p:cNvPr id="3074" name="Picture 2" descr="Молочные продукты – Бесплатные иконки: еда">
            <a:extLst>
              <a:ext uri="{FF2B5EF4-FFF2-40B4-BE49-F238E27FC236}">
                <a16:creationId xmlns:a16="http://schemas.microsoft.com/office/drawing/2014/main" id="{8F5A6531-CCD8-4E3C-B2E9-8E0BBF43C0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6443" y="1681369"/>
            <a:ext cx="327718" cy="327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Колбаса – Бесплатные иконки: еда">
            <a:extLst>
              <a:ext uri="{FF2B5EF4-FFF2-40B4-BE49-F238E27FC236}">
                <a16:creationId xmlns:a16="http://schemas.microsoft.com/office/drawing/2014/main" id="{20E602EB-2310-469A-8091-43F5176575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4863" y="2026785"/>
            <a:ext cx="428969" cy="428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6" descr="Соленья – Бесплатные иконки: еда">
            <a:extLst>
              <a:ext uri="{FF2B5EF4-FFF2-40B4-BE49-F238E27FC236}">
                <a16:creationId xmlns:a16="http://schemas.microsoft.com/office/drawing/2014/main" id="{90E13E00-FD17-41E8-BE3D-C7FD9D5669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7741" y="2464403"/>
            <a:ext cx="450309" cy="289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Туалетная бумага – Бесплатные иконки: разнообразный">
            <a:extLst>
              <a:ext uri="{FF2B5EF4-FFF2-40B4-BE49-F238E27FC236}">
                <a16:creationId xmlns:a16="http://schemas.microsoft.com/office/drawing/2014/main" id="{A99436B8-324A-42E9-8137-F7B7B9E48E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6443" y="2784272"/>
            <a:ext cx="289687" cy="289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Роботизированная Рука Производства Векторная Иконка Промышленного Робота  Стоковый вектор ©prosymbols 205375726">
            <a:extLst>
              <a:ext uri="{FF2B5EF4-FFF2-40B4-BE49-F238E27FC236}">
                <a16:creationId xmlns:a16="http://schemas.microsoft.com/office/drawing/2014/main" id="{3497B54A-504C-4795-949B-FC6375BA28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0487" y="3104141"/>
            <a:ext cx="367400" cy="385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M-Modul Модульные напольные покрытия.">
            <a:extLst>
              <a:ext uri="{FF2B5EF4-FFF2-40B4-BE49-F238E27FC236}">
                <a16:creationId xmlns:a16="http://schemas.microsoft.com/office/drawing/2014/main" id="{1990E729-EF1C-480D-9189-DAF8BEE5D1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0494" y="3801231"/>
            <a:ext cx="384805" cy="320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Шланг – Бесплатные иконки: строительство и инструменты">
            <a:extLst>
              <a:ext uri="{FF2B5EF4-FFF2-40B4-BE49-F238E27FC236}">
                <a16:creationId xmlns:a16="http://schemas.microsoft.com/office/drawing/2014/main" id="{CB3CFD6F-54C7-412A-8E2E-701A6DA665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3731" y="4162458"/>
            <a:ext cx="311236" cy="311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Пузырчатая пленка – Бесплатные иконки: разнообразный">
            <a:extLst>
              <a:ext uri="{FF2B5EF4-FFF2-40B4-BE49-F238E27FC236}">
                <a16:creationId xmlns:a16="http://schemas.microsoft.com/office/drawing/2014/main" id="{8D446312-8F70-4D3E-BD7D-2390EE6176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5032" y="4512509"/>
            <a:ext cx="288633" cy="288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D53082B9-C3D4-49B3-8688-08C251ED41E2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16375" y="1126096"/>
            <a:ext cx="4124325" cy="3895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10079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7460BF56-5EC7-444B-B9D5-C688476961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3646" y="4948093"/>
            <a:ext cx="5307469" cy="1959421"/>
          </a:xfrm>
          <a:prstGeom prst="rect">
            <a:avLst/>
          </a:prstGeom>
          <a:effectLst>
            <a:softEdge rad="101600"/>
          </a:effectLst>
        </p:spPr>
      </p:pic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8419491A-239F-4515-B88C-BE04EF80201B}"/>
              </a:ext>
            </a:extLst>
          </p:cNvPr>
          <p:cNvSpPr/>
          <p:nvPr/>
        </p:nvSpPr>
        <p:spPr>
          <a:xfrm>
            <a:off x="432236" y="766627"/>
            <a:ext cx="8872019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3000"/>
              </a:spcBef>
            </a:pPr>
            <a:r>
              <a:rPr lang="ru-RU" sz="2000" dirty="0">
                <a:latin typeface="Swift"/>
              </a:rPr>
              <a:t>3. Высокоразвитое </a:t>
            </a:r>
            <a:r>
              <a:rPr lang="ru-RU" sz="2000" b="1" dirty="0">
                <a:solidFill>
                  <a:schemeClr val="accent1">
                    <a:lumMod val="75000"/>
                  </a:schemeClr>
                </a:solidFill>
                <a:latin typeface="Swift"/>
              </a:rPr>
              <a:t>сельскохозяйственное производство</a:t>
            </a:r>
            <a:r>
              <a:rPr lang="ru-RU" sz="2000" dirty="0">
                <a:latin typeface="Swift"/>
              </a:rPr>
              <a:t>, лидирующие  позиции по сбору урожая в Ростовской области.</a:t>
            </a:r>
            <a:endParaRPr lang="ru-RU" sz="2000" dirty="0"/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4FD7D67B-AAA9-4C22-90B4-0C97DCD0A8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658" y="1646735"/>
            <a:ext cx="3762375" cy="32766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F2510A0-36EC-45AA-9B9C-366D0EA35B4F}"/>
              </a:ext>
            </a:extLst>
          </p:cNvPr>
          <p:cNvSpPr txBox="1"/>
          <p:nvPr/>
        </p:nvSpPr>
        <p:spPr>
          <a:xfrm>
            <a:off x="5667115" y="2276457"/>
            <a:ext cx="3499676" cy="26468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800"/>
              </a:spcAft>
            </a:pPr>
            <a:r>
              <a:rPr lang="ru-RU" dirty="0"/>
              <a:t>Колхоз им. С.Г. Шаумяна</a:t>
            </a:r>
          </a:p>
          <a:p>
            <a:pPr>
              <a:spcAft>
                <a:spcPts val="800"/>
              </a:spcAft>
            </a:pPr>
            <a:r>
              <a:rPr lang="ru-RU" dirty="0"/>
              <a:t>АО «Колхоз имени </a:t>
            </a:r>
            <a:r>
              <a:rPr lang="ru-RU" dirty="0" err="1"/>
              <a:t>Мясникяна</a:t>
            </a:r>
            <a:r>
              <a:rPr lang="ru-RU" dirty="0"/>
              <a:t>»</a:t>
            </a:r>
          </a:p>
          <a:p>
            <a:pPr>
              <a:spcAft>
                <a:spcPts val="800"/>
              </a:spcAft>
            </a:pPr>
            <a:r>
              <a:rPr lang="ru-RU" dirty="0"/>
              <a:t>ПСКХ «Александровский»</a:t>
            </a:r>
          </a:p>
          <a:p>
            <a:pPr>
              <a:spcAft>
                <a:spcPts val="800"/>
              </a:spcAft>
            </a:pPr>
            <a:r>
              <a:rPr lang="ru-RU" dirty="0"/>
              <a:t>СПК (колхоз) «Колос»</a:t>
            </a:r>
          </a:p>
          <a:p>
            <a:pPr>
              <a:spcAft>
                <a:spcPts val="800"/>
              </a:spcAft>
            </a:pPr>
            <a:r>
              <a:rPr lang="ru-RU" dirty="0"/>
              <a:t>Колхоз имени Лукашина</a:t>
            </a:r>
          </a:p>
          <a:p>
            <a:pPr>
              <a:spcAft>
                <a:spcPts val="800"/>
              </a:spcAft>
            </a:pPr>
            <a:r>
              <a:rPr lang="ru-RU" dirty="0"/>
              <a:t>ООО «Заря на Дону»</a:t>
            </a:r>
          </a:p>
          <a:p>
            <a:pPr>
              <a:spcAft>
                <a:spcPts val="800"/>
              </a:spcAft>
            </a:pPr>
            <a:r>
              <a:rPr lang="ru-RU" dirty="0"/>
              <a:t>СПК «Новая волна»</a:t>
            </a: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6D1D5586-C908-413A-9A60-D9E9C43835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950" y="5100001"/>
            <a:ext cx="3263696" cy="1757999"/>
          </a:xfrm>
          <a:prstGeom prst="rect">
            <a:avLst/>
          </a:prstGeom>
          <a:effectLst>
            <a:softEdge rad="50800"/>
          </a:effectLst>
        </p:spPr>
      </p:pic>
      <p:pic>
        <p:nvPicPr>
          <p:cNvPr id="1026" name="Picture 2" descr="Скачать картинки Галочка, стоковые фото Галочка в хорошем качестве |  Depositphotos">
            <a:extLst>
              <a:ext uri="{FF2B5EF4-FFF2-40B4-BE49-F238E27FC236}">
                <a16:creationId xmlns:a16="http://schemas.microsoft.com/office/drawing/2014/main" id="{B8E3590E-DEB9-4CA6-9399-E19852233C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0393" y="2377167"/>
            <a:ext cx="236722" cy="236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Скачать картинки Галочка, стоковые фото Галочка в хорошем качестве |  Depositphotos">
            <a:extLst>
              <a:ext uri="{FF2B5EF4-FFF2-40B4-BE49-F238E27FC236}">
                <a16:creationId xmlns:a16="http://schemas.microsoft.com/office/drawing/2014/main" id="{9A8E42EE-4116-4E4F-BAFC-ED7E152184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3957" y="3059995"/>
            <a:ext cx="236722" cy="236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Скачать картинки Галочка, стоковые фото Галочка в хорошем качестве |  Depositphotos">
            <a:extLst>
              <a:ext uri="{FF2B5EF4-FFF2-40B4-BE49-F238E27FC236}">
                <a16:creationId xmlns:a16="http://schemas.microsoft.com/office/drawing/2014/main" id="{87E4FEFE-9B5C-4B94-8B7D-F5C7F6F5BB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4789" y="3466761"/>
            <a:ext cx="236722" cy="236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Скачать картинки Галочка, стоковые фото Галочка в хорошем качестве |  Depositphotos">
            <a:extLst>
              <a:ext uri="{FF2B5EF4-FFF2-40B4-BE49-F238E27FC236}">
                <a16:creationId xmlns:a16="http://schemas.microsoft.com/office/drawing/2014/main" id="{FDBF241A-97B0-46B3-B1D1-99FE24DF63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4789" y="3819722"/>
            <a:ext cx="236722" cy="236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Скачать картинки Галочка, стоковые фото Галочка в хорошем качестве |  Depositphotos">
            <a:extLst>
              <a:ext uri="{FF2B5EF4-FFF2-40B4-BE49-F238E27FC236}">
                <a16:creationId xmlns:a16="http://schemas.microsoft.com/office/drawing/2014/main" id="{706D70A3-E615-44C6-8413-E772EABC87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8643" y="4199371"/>
            <a:ext cx="236722" cy="236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Скачать картинки Галочка, стоковые фото Галочка в хорошем качестве |  Depositphotos">
            <a:extLst>
              <a:ext uri="{FF2B5EF4-FFF2-40B4-BE49-F238E27FC236}">
                <a16:creationId xmlns:a16="http://schemas.microsoft.com/office/drawing/2014/main" id="{B3E8AD12-2855-4EF4-8B8F-AB168469B5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8643" y="4564419"/>
            <a:ext cx="236722" cy="236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Скачать картинки Галочка, стоковые фото Галочка в хорошем качестве |  Depositphotos">
            <a:extLst>
              <a:ext uri="{FF2B5EF4-FFF2-40B4-BE49-F238E27FC236}">
                <a16:creationId xmlns:a16="http://schemas.microsoft.com/office/drawing/2014/main" id="{5A3DDC87-0283-4697-A999-F829617BFD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7591" y="2734063"/>
            <a:ext cx="236722" cy="236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Логотип сельскохозяйственной компании для современного фермерского  хозяйства | Премиум векторы">
            <a:extLst>
              <a:ext uri="{FF2B5EF4-FFF2-40B4-BE49-F238E27FC236}">
                <a16:creationId xmlns:a16="http://schemas.microsoft.com/office/drawing/2014/main" id="{228E789D-5792-48F7-8B66-4C7D6D3AC6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2855" y="45955"/>
            <a:ext cx="1061400" cy="106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Заголовок 5">
            <a:extLst>
              <a:ext uri="{FF2B5EF4-FFF2-40B4-BE49-F238E27FC236}">
                <a16:creationId xmlns:a16="http://schemas.microsoft.com/office/drawing/2014/main" id="{4EF45D66-1DC1-4DB3-BFFD-C027FED4E1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658" y="211072"/>
            <a:ext cx="6205622" cy="436698"/>
          </a:xfrm>
        </p:spPr>
        <p:txBody>
          <a:bodyPr>
            <a:normAutofit fontScale="90000"/>
          </a:bodyPr>
          <a:lstStyle/>
          <a:p>
            <a:r>
              <a:rPr lang="ru-RU" dirty="0" err="1"/>
              <a:t>Мясниковский</a:t>
            </a:r>
            <a:r>
              <a:rPr lang="ru-RU" dirty="0"/>
              <a:t> район – это:</a:t>
            </a:r>
          </a:p>
        </p:txBody>
      </p:sp>
      <p:pic>
        <p:nvPicPr>
          <p:cNvPr id="20" name="Рисунок 19" descr="Посевы со сплошной заливкой">
            <a:extLst>
              <a:ext uri="{FF2B5EF4-FFF2-40B4-BE49-F238E27FC236}">
                <a16:creationId xmlns:a16="http://schemas.microsoft.com/office/drawing/2014/main" id="{6F51684C-3E61-4DE3-9D22-DD213E01257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032049" y="2253887"/>
            <a:ext cx="344477" cy="344477"/>
          </a:xfrm>
          <a:prstGeom prst="rect">
            <a:avLst/>
          </a:prstGeom>
        </p:spPr>
      </p:pic>
      <p:pic>
        <p:nvPicPr>
          <p:cNvPr id="2050" name="Picture 2" descr="Корова – Бесплатные иконки: животные">
            <a:extLst>
              <a:ext uri="{FF2B5EF4-FFF2-40B4-BE49-F238E27FC236}">
                <a16:creationId xmlns:a16="http://schemas.microsoft.com/office/drawing/2014/main" id="{8CD037A9-AE11-4229-AD99-719824BDAF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05866" y="2253888"/>
            <a:ext cx="360001" cy="360001"/>
          </a:xfrm>
          <a:prstGeom prst="rect">
            <a:avLst/>
          </a:prstGeom>
          <a:solidFill>
            <a:schemeClr val="bg1"/>
          </a:solidFill>
          <a:extLst/>
        </p:spPr>
      </p:pic>
      <p:pic>
        <p:nvPicPr>
          <p:cNvPr id="27" name="Рисунок 26" descr="Посевы со сплошной заливкой">
            <a:extLst>
              <a:ext uri="{FF2B5EF4-FFF2-40B4-BE49-F238E27FC236}">
                <a16:creationId xmlns:a16="http://schemas.microsoft.com/office/drawing/2014/main" id="{C397D3C7-1286-4C42-8574-2717D58074F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050901" y="2664703"/>
            <a:ext cx="344477" cy="344477"/>
          </a:xfrm>
          <a:prstGeom prst="rect">
            <a:avLst/>
          </a:prstGeom>
        </p:spPr>
      </p:pic>
      <p:pic>
        <p:nvPicPr>
          <p:cNvPr id="28" name="Рисунок 27" descr="Посевы со сплошной заливкой">
            <a:extLst>
              <a:ext uri="{FF2B5EF4-FFF2-40B4-BE49-F238E27FC236}">
                <a16:creationId xmlns:a16="http://schemas.microsoft.com/office/drawing/2014/main" id="{0777FA6B-D740-41F0-B241-35696AC6D0C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050902" y="3028536"/>
            <a:ext cx="344477" cy="344477"/>
          </a:xfrm>
          <a:prstGeom prst="rect">
            <a:avLst/>
          </a:prstGeom>
        </p:spPr>
      </p:pic>
      <p:pic>
        <p:nvPicPr>
          <p:cNvPr id="29" name="Рисунок 28" descr="Посевы со сплошной заливкой">
            <a:extLst>
              <a:ext uri="{FF2B5EF4-FFF2-40B4-BE49-F238E27FC236}">
                <a16:creationId xmlns:a16="http://schemas.microsoft.com/office/drawing/2014/main" id="{4601810F-FEB4-4684-BC43-F80F6CE498E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067952" y="3397771"/>
            <a:ext cx="344477" cy="344477"/>
          </a:xfrm>
          <a:prstGeom prst="rect">
            <a:avLst/>
          </a:prstGeom>
        </p:spPr>
      </p:pic>
      <p:pic>
        <p:nvPicPr>
          <p:cNvPr id="30" name="Рисунок 29" descr="Посевы со сплошной заливкой">
            <a:extLst>
              <a:ext uri="{FF2B5EF4-FFF2-40B4-BE49-F238E27FC236}">
                <a16:creationId xmlns:a16="http://schemas.microsoft.com/office/drawing/2014/main" id="{A514F364-0C73-4B3B-96EB-32CC4EAA0D4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068977" y="3780444"/>
            <a:ext cx="344477" cy="344477"/>
          </a:xfrm>
          <a:prstGeom prst="rect">
            <a:avLst/>
          </a:prstGeom>
        </p:spPr>
      </p:pic>
      <p:pic>
        <p:nvPicPr>
          <p:cNvPr id="31" name="Рисунок 30" descr="Посевы со сплошной заливкой">
            <a:extLst>
              <a:ext uri="{FF2B5EF4-FFF2-40B4-BE49-F238E27FC236}">
                <a16:creationId xmlns:a16="http://schemas.microsoft.com/office/drawing/2014/main" id="{FA65140B-BFC8-488E-84E0-77AEFC76262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061389" y="4143018"/>
            <a:ext cx="344477" cy="344477"/>
          </a:xfrm>
          <a:prstGeom prst="rect">
            <a:avLst/>
          </a:prstGeom>
        </p:spPr>
      </p:pic>
      <p:pic>
        <p:nvPicPr>
          <p:cNvPr id="32" name="Рисунок 31" descr="Посевы со сплошной заливкой">
            <a:extLst>
              <a:ext uri="{FF2B5EF4-FFF2-40B4-BE49-F238E27FC236}">
                <a16:creationId xmlns:a16="http://schemas.microsoft.com/office/drawing/2014/main" id="{7E0277DD-6602-41E8-BCF0-91D85CCF9D4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074235" y="4504262"/>
            <a:ext cx="344477" cy="344477"/>
          </a:xfrm>
          <a:prstGeom prst="rect">
            <a:avLst/>
          </a:prstGeom>
        </p:spPr>
      </p:pic>
      <p:pic>
        <p:nvPicPr>
          <p:cNvPr id="33" name="Picture 2" descr="Корова – Бесплатные иконки: животные">
            <a:extLst>
              <a:ext uri="{FF2B5EF4-FFF2-40B4-BE49-F238E27FC236}">
                <a16:creationId xmlns:a16="http://schemas.microsoft.com/office/drawing/2014/main" id="{23FC6010-FFAE-4317-B183-14A6745526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14620" y="2687485"/>
            <a:ext cx="360001" cy="360001"/>
          </a:xfrm>
          <a:prstGeom prst="rect">
            <a:avLst/>
          </a:prstGeom>
          <a:solidFill>
            <a:schemeClr val="bg1"/>
          </a:solidFill>
          <a:extLst/>
        </p:spPr>
      </p:pic>
      <p:pic>
        <p:nvPicPr>
          <p:cNvPr id="34" name="Picture 2" descr="Корова – Бесплатные иконки: животные">
            <a:extLst>
              <a:ext uri="{FF2B5EF4-FFF2-40B4-BE49-F238E27FC236}">
                <a16:creationId xmlns:a16="http://schemas.microsoft.com/office/drawing/2014/main" id="{7AB28342-FCA7-455B-B8F0-2A97B9C015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3203" y="3028536"/>
            <a:ext cx="360001" cy="360001"/>
          </a:xfrm>
          <a:prstGeom prst="rect">
            <a:avLst/>
          </a:prstGeom>
          <a:solidFill>
            <a:schemeClr val="bg1"/>
          </a:solidFill>
          <a:extLst/>
        </p:spPr>
      </p:pic>
      <p:pic>
        <p:nvPicPr>
          <p:cNvPr id="35" name="Picture 2" descr="Корова – Бесплатные иконки: животные">
            <a:extLst>
              <a:ext uri="{FF2B5EF4-FFF2-40B4-BE49-F238E27FC236}">
                <a16:creationId xmlns:a16="http://schemas.microsoft.com/office/drawing/2014/main" id="{31F5C847-D2C8-45CC-B0D5-A72D17880E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73760" y="3405121"/>
            <a:ext cx="360001" cy="360001"/>
          </a:xfrm>
          <a:prstGeom prst="rect">
            <a:avLst/>
          </a:prstGeom>
          <a:solidFill>
            <a:schemeClr val="bg1"/>
          </a:solidFill>
          <a:extLst/>
        </p:spPr>
      </p:pic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EAE7BF0B-0110-4C02-BCF7-4FC8EE4CBC54}"/>
              </a:ext>
            </a:extLst>
          </p:cNvPr>
          <p:cNvSpPr/>
          <p:nvPr/>
        </p:nvSpPr>
        <p:spPr>
          <a:xfrm>
            <a:off x="5367284" y="1800560"/>
            <a:ext cx="40559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b="1" dirty="0">
                <a:solidFill>
                  <a:schemeClr val="accent1">
                    <a:lumMod val="75000"/>
                  </a:schemeClr>
                </a:solidFill>
              </a:rPr>
              <a:t>Основные сельхозпроизводители</a:t>
            </a:r>
            <a:r>
              <a:rPr lang="ru-RU" dirty="0">
                <a:solidFill>
                  <a:schemeClr val="accent1">
                    <a:lumMod val="75000"/>
                  </a:schemeClr>
                </a:solidFill>
              </a:rPr>
              <a:t>:</a:t>
            </a:r>
          </a:p>
        </p:txBody>
      </p:sp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5965E32A-C100-41A7-8D6F-D165D340B4F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7651" y="1690846"/>
            <a:ext cx="3601677" cy="3404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53071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9BA65429-D2D5-4C37-8D14-C06F6BF8337F}"/>
              </a:ext>
            </a:extLst>
          </p:cNvPr>
          <p:cNvSpPr/>
          <p:nvPr/>
        </p:nvSpPr>
        <p:spPr>
          <a:xfrm>
            <a:off x="941583" y="620288"/>
            <a:ext cx="883286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3000"/>
              </a:spcBef>
            </a:pPr>
            <a:r>
              <a:rPr lang="ru-RU" sz="2000" dirty="0">
                <a:latin typeface="Swift"/>
              </a:rPr>
              <a:t>4. </a:t>
            </a:r>
            <a:r>
              <a:rPr lang="ru-RU" sz="2000" b="1" dirty="0">
                <a:solidFill>
                  <a:schemeClr val="accent1">
                    <a:lumMod val="75000"/>
                  </a:schemeClr>
                </a:solidFill>
                <a:latin typeface="Swift"/>
              </a:rPr>
              <a:t>Благоприятные условия </a:t>
            </a:r>
            <a:r>
              <a:rPr lang="ru-RU" sz="2000" dirty="0">
                <a:latin typeface="Swift"/>
              </a:rPr>
              <a:t>для ведения бизнеса. </a:t>
            </a:r>
            <a:r>
              <a:rPr lang="ru-RU" sz="2000" b="1" dirty="0">
                <a:solidFill>
                  <a:schemeClr val="accent1">
                    <a:lumMod val="75000"/>
                  </a:schemeClr>
                </a:solidFill>
                <a:latin typeface="Swift"/>
              </a:rPr>
              <a:t>Сопровождение </a:t>
            </a:r>
            <a:r>
              <a:rPr lang="ru-RU" sz="2000" dirty="0">
                <a:latin typeface="Swift"/>
              </a:rPr>
              <a:t>инвесторов от «идеи до пуска».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1D9760A-50BF-47E7-A9CD-F52AE67B7D6D}"/>
              </a:ext>
            </a:extLst>
          </p:cNvPr>
          <p:cNvSpPr txBox="1"/>
          <p:nvPr/>
        </p:nvSpPr>
        <p:spPr>
          <a:xfrm>
            <a:off x="612736" y="1792615"/>
            <a:ext cx="9961190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ru-RU" dirty="0"/>
              <a:t>Совет по предпринимательству при Администрации </a:t>
            </a:r>
            <a:r>
              <a:rPr lang="ru-RU" dirty="0" err="1"/>
              <a:t>Мясниковского</a:t>
            </a:r>
            <a:r>
              <a:rPr lang="ru-RU" dirty="0"/>
              <a:t> района</a:t>
            </a:r>
            <a:endParaRPr lang="en-US" dirty="0"/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ru-RU" dirty="0"/>
              <a:t>Совет по инвестициям при главе Администрации </a:t>
            </a:r>
            <a:r>
              <a:rPr lang="ru-RU" dirty="0" err="1"/>
              <a:t>Мясниковского</a:t>
            </a:r>
            <a:r>
              <a:rPr lang="ru-RU" dirty="0"/>
              <a:t> района</a:t>
            </a:r>
            <a:endParaRPr lang="en-US" dirty="0"/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ru-RU" dirty="0"/>
              <a:t>Совет по развитию конкуренции при главе Администрации </a:t>
            </a:r>
            <a:r>
              <a:rPr lang="ru-RU" dirty="0" err="1"/>
              <a:t>Мясниковского</a:t>
            </a:r>
            <a:r>
              <a:rPr lang="ru-RU" dirty="0"/>
              <a:t> района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ru-RU" dirty="0"/>
              <a:t>Межведомственная комиссия по устранению нормативно-правовых, </a:t>
            </a:r>
          </a:p>
          <a:p>
            <a:pPr>
              <a:spcAft>
                <a:spcPts val="600"/>
              </a:spcAft>
            </a:pPr>
            <a:r>
              <a:rPr lang="ru-RU" dirty="0"/>
              <a:t>    административных и организационных барьеров на пути развития предпринимательства </a:t>
            </a:r>
            <a:endParaRPr lang="en-US" dirty="0"/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ru-RU" dirty="0"/>
              <a:t>МФЦ для бизнеса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ru-RU" dirty="0"/>
              <a:t>ГКУ «Центр занятости </a:t>
            </a:r>
            <a:r>
              <a:rPr lang="ru-RU" dirty="0" err="1"/>
              <a:t>Мясниковского</a:t>
            </a:r>
            <a:r>
              <a:rPr lang="ru-RU" dirty="0"/>
              <a:t> района»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43BD9EA-6924-47EF-9410-0A51CA901344}"/>
              </a:ext>
            </a:extLst>
          </p:cNvPr>
          <p:cNvSpPr txBox="1"/>
          <p:nvPr/>
        </p:nvSpPr>
        <p:spPr>
          <a:xfrm>
            <a:off x="2102021" y="1328174"/>
            <a:ext cx="52565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>
                <a:solidFill>
                  <a:srgbClr val="FF6600"/>
                </a:solidFill>
              </a:rPr>
              <a:t>Институциональная бизнес-инфраструктура: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A59377-1702-4B1E-9275-0154083714F7}"/>
              </a:ext>
            </a:extLst>
          </p:cNvPr>
          <p:cNvSpPr txBox="1"/>
          <p:nvPr/>
        </p:nvSpPr>
        <p:spPr>
          <a:xfrm>
            <a:off x="296128" y="4384166"/>
            <a:ext cx="9872108" cy="23544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b="1" u="sng" dirty="0">
                <a:solidFill>
                  <a:srgbClr val="FF6600"/>
                </a:solidFill>
              </a:rPr>
              <a:t>Бизнес района сегодня – это:</a:t>
            </a:r>
          </a:p>
          <a:p>
            <a:endParaRPr lang="ru-RU" sz="1000" dirty="0"/>
          </a:p>
          <a:p>
            <a:pPr>
              <a:spcAft>
                <a:spcPts val="600"/>
              </a:spcAft>
            </a:pPr>
            <a:r>
              <a:rPr lang="ru-RU" sz="1600" dirty="0"/>
              <a:t>160 крупных и средних предприятий                   </a:t>
            </a:r>
            <a:r>
              <a:rPr lang="en-US" sz="1600" dirty="0"/>
              <a:t>&gt;</a:t>
            </a:r>
            <a:r>
              <a:rPr lang="ru-RU" sz="1600" dirty="0"/>
              <a:t> 80 млрд. рублей оборот организаций</a:t>
            </a:r>
            <a:endParaRPr lang="en-US" sz="1600" dirty="0"/>
          </a:p>
          <a:p>
            <a:pPr>
              <a:spcAft>
                <a:spcPts val="600"/>
              </a:spcAft>
            </a:pPr>
            <a:r>
              <a:rPr lang="ru-RU" sz="1600" dirty="0"/>
              <a:t>437 малых и микропредприятий                          </a:t>
            </a:r>
            <a:r>
              <a:rPr lang="en-US" sz="1600" dirty="0"/>
              <a:t>&gt; </a:t>
            </a:r>
            <a:r>
              <a:rPr lang="ru-RU" sz="1600" dirty="0"/>
              <a:t>13 млрд. рублей розничный товарооборот </a:t>
            </a:r>
          </a:p>
          <a:p>
            <a:pPr>
              <a:spcAft>
                <a:spcPts val="600"/>
              </a:spcAft>
            </a:pPr>
            <a:r>
              <a:rPr lang="ru-RU" sz="1600" dirty="0" err="1"/>
              <a:t>ок</a:t>
            </a:r>
            <a:r>
              <a:rPr lang="ru-RU" sz="1600" dirty="0"/>
              <a:t>. 11 тысяч занятых на предприятиях                6 место в РО по уровню с/м заработной платы</a:t>
            </a:r>
          </a:p>
          <a:p>
            <a:pPr>
              <a:spcAft>
                <a:spcPts val="600"/>
              </a:spcAft>
            </a:pPr>
            <a:r>
              <a:rPr lang="en-US" sz="1600" dirty="0"/>
              <a:t>&gt;</a:t>
            </a:r>
            <a:r>
              <a:rPr lang="ru-RU" sz="1600" dirty="0"/>
              <a:t> 3,1 тысячи ИП                                                   </a:t>
            </a:r>
            <a:r>
              <a:rPr lang="ru-RU" sz="1600" dirty="0" err="1"/>
              <a:t>ок</a:t>
            </a:r>
            <a:r>
              <a:rPr lang="ru-RU" sz="1600" dirty="0"/>
              <a:t>. 4500 ИП и занятых у ИП</a:t>
            </a:r>
          </a:p>
          <a:p>
            <a:pPr>
              <a:spcAft>
                <a:spcPts val="600"/>
              </a:spcAft>
            </a:pPr>
            <a:r>
              <a:rPr lang="en-US" sz="1600" dirty="0"/>
              <a:t>&gt;</a:t>
            </a:r>
            <a:r>
              <a:rPr lang="ru-RU" sz="1600" dirty="0"/>
              <a:t> 5 тыс. самозанятых                                          1 место в РО по доле работников сферы МСП                        </a:t>
            </a:r>
          </a:p>
          <a:p>
            <a:pPr>
              <a:spcAft>
                <a:spcPts val="600"/>
              </a:spcAft>
            </a:pPr>
            <a:r>
              <a:rPr lang="ru-RU" sz="1600" dirty="0"/>
              <a:t>                                                                           </a:t>
            </a:r>
          </a:p>
        </p:txBody>
      </p:sp>
      <p:sp>
        <p:nvSpPr>
          <p:cNvPr id="7" name="Заголовок 5">
            <a:extLst>
              <a:ext uri="{FF2B5EF4-FFF2-40B4-BE49-F238E27FC236}">
                <a16:creationId xmlns:a16="http://schemas.microsoft.com/office/drawing/2014/main" id="{D4EA7C64-2C58-4D62-955D-44DD1CB843AB}"/>
              </a:ext>
            </a:extLst>
          </p:cNvPr>
          <p:cNvSpPr txBox="1">
            <a:spLocks/>
          </p:cNvSpPr>
          <p:nvPr/>
        </p:nvSpPr>
        <p:spPr>
          <a:xfrm>
            <a:off x="1035454" y="119343"/>
            <a:ext cx="6205622" cy="43669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52500" lnSpcReduction="20000"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ru-RU" dirty="0" err="1"/>
              <a:t>Мясниковский</a:t>
            </a:r>
            <a:r>
              <a:rPr lang="ru-RU" dirty="0"/>
              <a:t> район – это:</a:t>
            </a:r>
          </a:p>
        </p:txBody>
      </p:sp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CB725AD5-EF30-4FB7-BFB0-4EFF3006F9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39716" y="6225446"/>
            <a:ext cx="2752284" cy="632554"/>
          </a:xfrm>
          <a:prstGeom prst="rect">
            <a:avLst/>
          </a:prstGeom>
        </p:spPr>
      </p:pic>
      <p:pic>
        <p:nvPicPr>
          <p:cNvPr id="1026" name="Picture 2" descr="Помощь – Бесплатные иконки: руки и жесты">
            <a:extLst>
              <a:ext uri="{FF2B5EF4-FFF2-40B4-BE49-F238E27FC236}">
                <a16:creationId xmlns:a16="http://schemas.microsoft.com/office/drawing/2014/main" id="{66166EE8-1E0D-4AF1-BA1E-CA3B8AF234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8829" y="1328174"/>
            <a:ext cx="565689" cy="565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62700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29B299D9-70B1-4692-9E6D-842BBFDAECBC}"/>
              </a:ext>
            </a:extLst>
          </p:cNvPr>
          <p:cNvSpPr/>
          <p:nvPr/>
        </p:nvSpPr>
        <p:spPr>
          <a:xfrm>
            <a:off x="308806" y="617912"/>
            <a:ext cx="864224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3000"/>
              </a:spcBef>
            </a:pPr>
            <a:r>
              <a:rPr lang="ru-RU" sz="2000" dirty="0">
                <a:latin typeface="Swift"/>
              </a:rPr>
              <a:t>5. </a:t>
            </a:r>
            <a:r>
              <a:rPr lang="ru-RU" sz="2000" b="1" dirty="0">
                <a:solidFill>
                  <a:srgbClr val="5C8F39"/>
                </a:solidFill>
                <a:latin typeface="Swift"/>
              </a:rPr>
              <a:t>Развитая социальная </a:t>
            </a:r>
            <a:r>
              <a:rPr lang="ru-RU" sz="2000" b="1" dirty="0">
                <a:solidFill>
                  <a:schemeClr val="accent1">
                    <a:lumMod val="75000"/>
                  </a:schemeClr>
                </a:solidFill>
                <a:latin typeface="Swift"/>
              </a:rPr>
              <a:t>инфраструктура </a:t>
            </a:r>
            <a:r>
              <a:rPr lang="ru-RU" sz="2000" dirty="0">
                <a:latin typeface="Swift"/>
              </a:rPr>
              <a:t>и </a:t>
            </a:r>
            <a:r>
              <a:rPr lang="ru-RU" sz="2000" b="1" dirty="0">
                <a:solidFill>
                  <a:srgbClr val="68A000"/>
                </a:solidFill>
                <a:latin typeface="Swift"/>
              </a:rPr>
              <a:t>комфортная</a:t>
            </a:r>
            <a:r>
              <a:rPr lang="ru-RU" sz="2000" dirty="0">
                <a:latin typeface="Swift"/>
              </a:rPr>
              <a:t> для жизни территория</a:t>
            </a: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A295C7C4-062F-4F89-94AB-C8BFEDB853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209" y="5261231"/>
            <a:ext cx="3920455" cy="159676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948C8A7-E79E-4FA4-94D3-0318B87AD429}"/>
              </a:ext>
            </a:extLst>
          </p:cNvPr>
          <p:cNvSpPr txBox="1"/>
          <p:nvPr/>
        </p:nvSpPr>
        <p:spPr>
          <a:xfrm>
            <a:off x="308806" y="1325798"/>
            <a:ext cx="10211067" cy="39805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400"/>
              </a:spcAft>
            </a:pPr>
            <a:r>
              <a:rPr lang="ru-RU" b="1" dirty="0">
                <a:solidFill>
                  <a:srgbClr val="FF0000"/>
                </a:solidFill>
              </a:rPr>
              <a:t>14</a:t>
            </a:r>
            <a:r>
              <a:rPr lang="ru-RU" dirty="0"/>
              <a:t> общеобразовательных школ - </a:t>
            </a:r>
            <a:r>
              <a:rPr lang="en-US" b="1" dirty="0">
                <a:solidFill>
                  <a:srgbClr val="FF0000"/>
                </a:solidFill>
              </a:rPr>
              <a:t>&gt;</a:t>
            </a:r>
            <a:r>
              <a:rPr lang="ru-RU" b="1" dirty="0">
                <a:solidFill>
                  <a:srgbClr val="FF0000"/>
                </a:solidFill>
              </a:rPr>
              <a:t> 7,8 тысяч </a:t>
            </a:r>
            <a:r>
              <a:rPr lang="ru-RU" dirty="0"/>
              <a:t>обучающихся</a:t>
            </a:r>
          </a:p>
          <a:p>
            <a:pPr>
              <a:spcAft>
                <a:spcPts val="400"/>
              </a:spcAft>
            </a:pPr>
            <a:r>
              <a:rPr lang="ru-RU" b="1" dirty="0">
                <a:solidFill>
                  <a:srgbClr val="FF0000"/>
                </a:solidFill>
              </a:rPr>
              <a:t>23</a:t>
            </a:r>
            <a:r>
              <a:rPr lang="ru-RU" dirty="0"/>
              <a:t> дошкольных образовательных учреждений - </a:t>
            </a:r>
            <a:r>
              <a:rPr lang="en-US" b="1" dirty="0">
                <a:solidFill>
                  <a:srgbClr val="FF0000"/>
                </a:solidFill>
              </a:rPr>
              <a:t>&gt; </a:t>
            </a:r>
            <a:r>
              <a:rPr lang="ru-RU" b="1" dirty="0">
                <a:solidFill>
                  <a:srgbClr val="FF0000"/>
                </a:solidFill>
              </a:rPr>
              <a:t>28</a:t>
            </a:r>
            <a:r>
              <a:rPr lang="en-US" b="1" dirty="0">
                <a:solidFill>
                  <a:srgbClr val="FF0000"/>
                </a:solidFill>
              </a:rPr>
              <a:t>00 </a:t>
            </a:r>
            <a:r>
              <a:rPr lang="ru-RU" dirty="0"/>
              <a:t>воспитанников</a:t>
            </a:r>
          </a:p>
          <a:p>
            <a:pPr>
              <a:spcAft>
                <a:spcPts val="400"/>
              </a:spcAft>
            </a:pPr>
            <a:r>
              <a:rPr lang="ru-RU" b="1" dirty="0">
                <a:solidFill>
                  <a:srgbClr val="FF0000"/>
                </a:solidFill>
              </a:rPr>
              <a:t>3</a:t>
            </a:r>
            <a:r>
              <a:rPr lang="ru-RU" dirty="0"/>
              <a:t> учреждения дополнительного образования – </a:t>
            </a:r>
            <a:r>
              <a:rPr lang="ru-RU" b="1" dirty="0">
                <a:solidFill>
                  <a:srgbClr val="FF0000"/>
                </a:solidFill>
              </a:rPr>
              <a:t>3300</a:t>
            </a:r>
            <a:r>
              <a:rPr lang="ru-RU" dirty="0"/>
              <a:t> человек</a:t>
            </a:r>
          </a:p>
          <a:p>
            <a:pPr>
              <a:spcAft>
                <a:spcPts val="400"/>
              </a:spcAft>
            </a:pPr>
            <a:r>
              <a:rPr lang="ru-RU" dirty="0"/>
              <a:t>ЦРБ </a:t>
            </a:r>
            <a:r>
              <a:rPr lang="ru-RU" dirty="0" err="1"/>
              <a:t>Мясниковского</a:t>
            </a:r>
            <a:r>
              <a:rPr lang="ru-RU" dirty="0"/>
              <a:t> района: поликлиника – </a:t>
            </a:r>
            <a:r>
              <a:rPr lang="ru-RU" b="1" dirty="0">
                <a:solidFill>
                  <a:srgbClr val="FF0000"/>
                </a:solidFill>
              </a:rPr>
              <a:t>485</a:t>
            </a:r>
            <a:r>
              <a:rPr lang="ru-RU" dirty="0"/>
              <a:t> посещений в смену</a:t>
            </a:r>
          </a:p>
          <a:p>
            <a:pPr>
              <a:spcAft>
                <a:spcPts val="400"/>
              </a:spcAft>
            </a:pPr>
            <a:r>
              <a:rPr lang="ru-RU" dirty="0"/>
              <a:t>                                             стационар     – </a:t>
            </a:r>
            <a:r>
              <a:rPr lang="ru-RU" b="1" dirty="0">
                <a:solidFill>
                  <a:srgbClr val="FF0000"/>
                </a:solidFill>
              </a:rPr>
              <a:t>205</a:t>
            </a:r>
            <a:r>
              <a:rPr lang="ru-RU" dirty="0"/>
              <a:t> коек</a:t>
            </a:r>
          </a:p>
          <a:p>
            <a:pPr>
              <a:spcAft>
                <a:spcPts val="400"/>
              </a:spcAft>
            </a:pPr>
            <a:r>
              <a:rPr lang="ru-RU" dirty="0"/>
              <a:t>                                            </a:t>
            </a:r>
            <a:r>
              <a:rPr lang="ru-RU" b="1" dirty="0">
                <a:solidFill>
                  <a:srgbClr val="FF0000"/>
                </a:solidFill>
              </a:rPr>
              <a:t>7</a:t>
            </a:r>
            <a:r>
              <a:rPr lang="ru-RU" dirty="0"/>
              <a:t> врачебных амбулаторий</a:t>
            </a:r>
          </a:p>
          <a:p>
            <a:pPr>
              <a:spcAft>
                <a:spcPts val="400"/>
              </a:spcAft>
            </a:pPr>
            <a:r>
              <a:rPr lang="ru-RU" dirty="0"/>
              <a:t>                                            </a:t>
            </a:r>
            <a:r>
              <a:rPr lang="ru-RU" b="1" dirty="0">
                <a:solidFill>
                  <a:srgbClr val="FF0000"/>
                </a:solidFill>
              </a:rPr>
              <a:t>4</a:t>
            </a:r>
            <a:r>
              <a:rPr lang="ru-RU" dirty="0"/>
              <a:t> </a:t>
            </a:r>
            <a:r>
              <a:rPr lang="ru-RU" dirty="0" err="1"/>
              <a:t>ФАПа</a:t>
            </a:r>
            <a:r>
              <a:rPr lang="ru-RU" dirty="0"/>
              <a:t> и </a:t>
            </a:r>
            <a:r>
              <a:rPr lang="ru-RU" b="1" dirty="0">
                <a:solidFill>
                  <a:srgbClr val="FF0000"/>
                </a:solidFill>
              </a:rPr>
              <a:t>3</a:t>
            </a:r>
            <a:r>
              <a:rPr lang="ru-RU" dirty="0"/>
              <a:t> фельдшерских здравпункта</a:t>
            </a:r>
          </a:p>
          <a:p>
            <a:pPr>
              <a:spcAft>
                <a:spcPts val="400"/>
              </a:spcAft>
            </a:pPr>
            <a:r>
              <a:rPr lang="ru-RU" dirty="0"/>
              <a:t>                                            отделение скорой медицинской помощи</a:t>
            </a:r>
          </a:p>
          <a:p>
            <a:pPr>
              <a:spcAft>
                <a:spcPts val="400"/>
              </a:spcAft>
            </a:pPr>
            <a:r>
              <a:rPr lang="ru-RU" dirty="0"/>
              <a:t>Центр социального обслуживания граждан, Центр помощи детям  </a:t>
            </a:r>
          </a:p>
          <a:p>
            <a:pPr>
              <a:spcAft>
                <a:spcPts val="400"/>
              </a:spcAft>
            </a:pPr>
            <a:r>
              <a:rPr lang="ru-RU" b="1" dirty="0">
                <a:solidFill>
                  <a:srgbClr val="FF0000"/>
                </a:solidFill>
              </a:rPr>
              <a:t>16</a:t>
            </a:r>
            <a:r>
              <a:rPr lang="ru-RU" dirty="0"/>
              <a:t> домов культуры и </a:t>
            </a:r>
            <a:r>
              <a:rPr lang="ru-RU" b="1" dirty="0">
                <a:solidFill>
                  <a:srgbClr val="FF0000"/>
                </a:solidFill>
              </a:rPr>
              <a:t>2</a:t>
            </a:r>
            <a:r>
              <a:rPr lang="ru-RU" dirty="0"/>
              <a:t> передвижных культурно-досуговых учреждения</a:t>
            </a:r>
          </a:p>
          <a:p>
            <a:pPr>
              <a:spcAft>
                <a:spcPts val="400"/>
              </a:spcAft>
            </a:pPr>
            <a:r>
              <a:rPr lang="ru-RU" b="1" dirty="0">
                <a:solidFill>
                  <a:srgbClr val="FF0000"/>
                </a:solidFill>
              </a:rPr>
              <a:t>153</a:t>
            </a:r>
            <a:r>
              <a:rPr lang="ru-RU" dirty="0"/>
              <a:t> спортивных сооружения – </a:t>
            </a:r>
            <a:r>
              <a:rPr lang="ru-RU" b="1" dirty="0">
                <a:solidFill>
                  <a:srgbClr val="FF0000"/>
                </a:solidFill>
              </a:rPr>
              <a:t>57,5%</a:t>
            </a:r>
            <a:r>
              <a:rPr lang="ru-RU" dirty="0"/>
              <a:t> граждан систематически занимаются спортом</a:t>
            </a:r>
          </a:p>
          <a:p>
            <a:pPr>
              <a:spcAft>
                <a:spcPts val="400"/>
              </a:spcAft>
            </a:pPr>
            <a:r>
              <a:rPr lang="ru-RU" b="1" dirty="0">
                <a:solidFill>
                  <a:srgbClr val="FF0000"/>
                </a:solidFill>
              </a:rPr>
              <a:t>2</a:t>
            </a:r>
            <a:r>
              <a:rPr lang="ru-RU" dirty="0"/>
              <a:t> плавательных бассейна, ледовый каток, физкультурно-оздоровительный комплекс   </a:t>
            </a: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69C8CC0E-DA74-4B81-90D2-01C4E5E3F4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4229" y="5261230"/>
            <a:ext cx="1862730" cy="1596769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0103F0AF-060D-4A99-A4C6-D164BE29F0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60524" y="5265232"/>
            <a:ext cx="4159349" cy="1592768"/>
          </a:xfrm>
          <a:prstGeom prst="rect">
            <a:avLst/>
          </a:prstGeom>
        </p:spPr>
      </p:pic>
      <p:sp>
        <p:nvSpPr>
          <p:cNvPr id="10" name="Заголовок 5">
            <a:extLst>
              <a:ext uri="{FF2B5EF4-FFF2-40B4-BE49-F238E27FC236}">
                <a16:creationId xmlns:a16="http://schemas.microsoft.com/office/drawing/2014/main" id="{5EFB04D3-5EC9-4523-85ED-7C372C2EC7E9}"/>
              </a:ext>
            </a:extLst>
          </p:cNvPr>
          <p:cNvSpPr txBox="1">
            <a:spLocks/>
          </p:cNvSpPr>
          <p:nvPr/>
        </p:nvSpPr>
        <p:spPr>
          <a:xfrm>
            <a:off x="450209" y="218841"/>
            <a:ext cx="6205622" cy="43669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52500" lnSpcReduction="20000"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ru-RU" dirty="0" err="1"/>
              <a:t>Мясниковский</a:t>
            </a:r>
            <a:r>
              <a:rPr lang="ru-RU" dirty="0"/>
              <a:t> район – это:</a:t>
            </a:r>
          </a:p>
        </p:txBody>
      </p:sp>
      <p:pic>
        <p:nvPicPr>
          <p:cNvPr id="2052" name="Picture 4" descr="Инфраструктура – Бесплатные иконки: бизнес и финансы">
            <a:extLst>
              <a:ext uri="{FF2B5EF4-FFF2-40B4-BE49-F238E27FC236}">
                <a16:creationId xmlns:a16="http://schemas.microsoft.com/office/drawing/2014/main" id="{FBE5D8AE-D57C-4871-BA28-5B8C9F4D91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50224" y="133859"/>
            <a:ext cx="606663" cy="606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15784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728E3915-DF9B-4643-8CD5-701877BCE063}"/>
              </a:ext>
            </a:extLst>
          </p:cNvPr>
          <p:cNvSpPr/>
          <p:nvPr/>
        </p:nvSpPr>
        <p:spPr>
          <a:xfrm>
            <a:off x="123913" y="1123396"/>
            <a:ext cx="9133911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2000" dirty="0">
                <a:latin typeface="Swift"/>
              </a:rPr>
              <a:t>6. Сохраненные</a:t>
            </a:r>
            <a:r>
              <a:rPr lang="ru-RU" sz="2000" b="1" dirty="0">
                <a:solidFill>
                  <a:srgbClr val="78A020"/>
                </a:solidFill>
                <a:latin typeface="Swift"/>
              </a:rPr>
              <a:t> Традиции </a:t>
            </a:r>
            <a:r>
              <a:rPr lang="ru-RU" sz="2000" dirty="0">
                <a:latin typeface="Swift"/>
              </a:rPr>
              <a:t>и </a:t>
            </a:r>
            <a:r>
              <a:rPr lang="ru-RU" sz="2000" b="1" dirty="0">
                <a:solidFill>
                  <a:schemeClr val="accent1">
                    <a:lumMod val="75000"/>
                  </a:schemeClr>
                </a:solidFill>
                <a:latin typeface="Swift"/>
              </a:rPr>
              <a:t>Современность</a:t>
            </a:r>
            <a:r>
              <a:rPr lang="ru-RU" sz="2000" dirty="0">
                <a:latin typeface="Swift"/>
              </a:rPr>
              <a:t>,</a:t>
            </a:r>
            <a:r>
              <a:rPr lang="ru-RU" sz="2000" b="1" dirty="0">
                <a:solidFill>
                  <a:schemeClr val="accent1">
                    <a:lumMod val="75000"/>
                  </a:schemeClr>
                </a:solidFill>
                <a:latin typeface="Swift"/>
              </a:rPr>
              <a:t> </a:t>
            </a:r>
            <a:r>
              <a:rPr lang="ru-RU" sz="2000" b="1" dirty="0">
                <a:solidFill>
                  <a:srgbClr val="68A000"/>
                </a:solidFill>
                <a:latin typeface="Swift"/>
              </a:rPr>
              <a:t>Туризм</a:t>
            </a:r>
            <a:r>
              <a:rPr lang="ru-RU" sz="2000" dirty="0">
                <a:latin typeface="Swift"/>
              </a:rPr>
              <a:t> и</a:t>
            </a:r>
            <a:r>
              <a:rPr lang="ru-RU" sz="2000" dirty="0">
                <a:solidFill>
                  <a:srgbClr val="68A000"/>
                </a:solidFill>
                <a:latin typeface="Swift"/>
              </a:rPr>
              <a:t> </a:t>
            </a:r>
            <a:r>
              <a:rPr lang="ru-RU" sz="2000" b="1" dirty="0">
                <a:solidFill>
                  <a:srgbClr val="68A000"/>
                </a:solidFill>
                <a:latin typeface="Swift"/>
              </a:rPr>
              <a:t>Гастрономия</a:t>
            </a:r>
            <a:endParaRPr lang="ru-RU" sz="2000" b="1" dirty="0">
              <a:solidFill>
                <a:srgbClr val="68A00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9328DB5-D6AD-4E8B-AEF8-75B71C780E8E}"/>
              </a:ext>
            </a:extLst>
          </p:cNvPr>
          <p:cNvSpPr txBox="1"/>
          <p:nvPr/>
        </p:nvSpPr>
        <p:spPr>
          <a:xfrm>
            <a:off x="531347" y="5463367"/>
            <a:ext cx="91339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 err="1">
                <a:solidFill>
                  <a:srgbClr val="80AA22"/>
                </a:solidFill>
              </a:rPr>
              <a:t>Мясниковский</a:t>
            </a:r>
            <a:r>
              <a:rPr lang="ru-RU" b="1" dirty="0">
                <a:solidFill>
                  <a:srgbClr val="80AA22"/>
                </a:solidFill>
              </a:rPr>
              <a:t> район </a:t>
            </a:r>
            <a:r>
              <a:rPr lang="ru-RU" dirty="0"/>
              <a:t>- общность двух культур – донских армян и казаков, каждая из которых имеет свою историю и культурные традиции.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79D3AF-81F9-45E6-AE90-70266AA5BC2E}"/>
              </a:ext>
            </a:extLst>
          </p:cNvPr>
          <p:cNvSpPr txBox="1"/>
          <p:nvPr/>
        </p:nvSpPr>
        <p:spPr>
          <a:xfrm>
            <a:off x="4690869" y="1596035"/>
            <a:ext cx="5222148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ru-RU" dirty="0"/>
              <a:t>Историко-этнографический музей в с. Чалтырь</a:t>
            </a:r>
          </a:p>
          <a:p>
            <a:pPr>
              <a:spcAft>
                <a:spcPts val="1200"/>
              </a:spcAft>
            </a:pPr>
            <a:r>
              <a:rPr lang="ru-RU" dirty="0"/>
              <a:t>Археологический музей-заповедник «Танаис»</a:t>
            </a:r>
          </a:p>
          <a:p>
            <a:pPr>
              <a:spcAft>
                <a:spcPts val="1200"/>
              </a:spcAft>
            </a:pPr>
            <a:r>
              <a:rPr lang="ru-RU" dirty="0"/>
              <a:t>Казачий культурный центр в </a:t>
            </a:r>
            <a:r>
              <a:rPr lang="ru-RU" dirty="0" err="1"/>
              <a:t>х.Хапры</a:t>
            </a:r>
            <a:endParaRPr lang="ru-RU" dirty="0"/>
          </a:p>
          <a:p>
            <a:pPr>
              <a:spcAft>
                <a:spcPts val="1200"/>
              </a:spcAft>
            </a:pPr>
            <a:r>
              <a:rPr lang="ru-RU" dirty="0" err="1"/>
              <a:t>Мясниковский</a:t>
            </a:r>
            <a:r>
              <a:rPr lang="ru-RU" dirty="0"/>
              <a:t> драматический театр</a:t>
            </a:r>
          </a:p>
          <a:p>
            <a:pPr>
              <a:spcAft>
                <a:spcPts val="1200"/>
              </a:spcAft>
            </a:pPr>
            <a:r>
              <a:rPr lang="ru-RU" dirty="0"/>
              <a:t>Армянские храмы – памятники зодчества</a:t>
            </a:r>
          </a:p>
          <a:p>
            <a:pPr>
              <a:spcAft>
                <a:spcPts val="1200"/>
              </a:spcAft>
            </a:pPr>
            <a:r>
              <a:rPr lang="ru-RU" dirty="0"/>
              <a:t>Родной язык донских армян </a:t>
            </a:r>
          </a:p>
          <a:p>
            <a:pPr>
              <a:spcAft>
                <a:spcPts val="1200"/>
              </a:spcAft>
            </a:pPr>
            <a:r>
              <a:rPr lang="ru-RU" dirty="0"/>
              <a:t>Гастрономические фестивали и фольклорные праздники</a:t>
            </a:r>
          </a:p>
          <a:p>
            <a:pPr>
              <a:spcAft>
                <a:spcPts val="1200"/>
              </a:spcAft>
            </a:pPr>
            <a:r>
              <a:rPr lang="ru-RU" dirty="0"/>
              <a:t>16 национальных творческих коллективов</a:t>
            </a:r>
          </a:p>
        </p:txBody>
      </p:sp>
      <p:sp>
        <p:nvSpPr>
          <p:cNvPr id="10" name="Заголовок 5">
            <a:extLst>
              <a:ext uri="{FF2B5EF4-FFF2-40B4-BE49-F238E27FC236}">
                <a16:creationId xmlns:a16="http://schemas.microsoft.com/office/drawing/2014/main" id="{9A9D9208-8EE6-46D3-8E2B-F54EA79F20DA}"/>
              </a:ext>
            </a:extLst>
          </p:cNvPr>
          <p:cNvSpPr txBox="1">
            <a:spLocks/>
          </p:cNvSpPr>
          <p:nvPr/>
        </p:nvSpPr>
        <p:spPr>
          <a:xfrm>
            <a:off x="531347" y="210275"/>
            <a:ext cx="6205622" cy="43669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52500" lnSpcReduction="20000"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ru-RU" dirty="0" err="1"/>
              <a:t>Мясниковский</a:t>
            </a:r>
            <a:r>
              <a:rPr lang="ru-RU" dirty="0"/>
              <a:t> район – это:</a:t>
            </a: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609FD0C0-A9E3-43F5-909C-64D4607C50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878" y="1727227"/>
            <a:ext cx="4447329" cy="3403546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5FD6E875-5345-412B-B232-6B6CC877D0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52874" y="137385"/>
            <a:ext cx="1504950" cy="1019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11912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Прямоугольник: усеченные верхние углы 25">
            <a:extLst>
              <a:ext uri="{FF2B5EF4-FFF2-40B4-BE49-F238E27FC236}">
                <a16:creationId xmlns:a16="http://schemas.microsoft.com/office/drawing/2014/main" id="{B00FB4B4-9B11-40C5-9995-1103558DE26F}"/>
              </a:ext>
            </a:extLst>
          </p:cNvPr>
          <p:cNvSpPr/>
          <p:nvPr/>
        </p:nvSpPr>
        <p:spPr>
          <a:xfrm rot="5400000">
            <a:off x="1563423" y="4040742"/>
            <a:ext cx="1736064" cy="3617793"/>
          </a:xfrm>
          <a:prstGeom prst="snip2Same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25" name="Прямоугольник: усеченные верхние углы 24">
            <a:extLst>
              <a:ext uri="{FF2B5EF4-FFF2-40B4-BE49-F238E27FC236}">
                <a16:creationId xmlns:a16="http://schemas.microsoft.com/office/drawing/2014/main" id="{D030FF6A-3479-4A55-A5C5-210FDCCD5B20}"/>
              </a:ext>
            </a:extLst>
          </p:cNvPr>
          <p:cNvSpPr/>
          <p:nvPr/>
        </p:nvSpPr>
        <p:spPr>
          <a:xfrm rot="5400000">
            <a:off x="1563423" y="2034050"/>
            <a:ext cx="1736064" cy="3617793"/>
          </a:xfrm>
          <a:prstGeom prst="snip2Same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9" name="Прямоугольник: усеченные верхние углы 8">
            <a:extLst>
              <a:ext uri="{FF2B5EF4-FFF2-40B4-BE49-F238E27FC236}">
                <a16:creationId xmlns:a16="http://schemas.microsoft.com/office/drawing/2014/main" id="{8E5FA8DE-14B4-415A-9E5E-9A016E4814E1}"/>
              </a:ext>
            </a:extLst>
          </p:cNvPr>
          <p:cNvSpPr/>
          <p:nvPr/>
        </p:nvSpPr>
        <p:spPr>
          <a:xfrm rot="5400000">
            <a:off x="1568909" y="67498"/>
            <a:ext cx="1736064" cy="3617793"/>
          </a:xfrm>
          <a:prstGeom prst="snip2Same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96CB5EA-F0C8-4FB8-890D-A929D22D4665}"/>
              </a:ext>
            </a:extLst>
          </p:cNvPr>
          <p:cNvSpPr txBox="1"/>
          <p:nvPr/>
        </p:nvSpPr>
        <p:spPr>
          <a:xfrm>
            <a:off x="486561" y="386367"/>
            <a:ext cx="84123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dirty="0"/>
              <a:t>ТУРИСТИЧЕСКИЕ </a:t>
            </a:r>
            <a:r>
              <a:rPr lang="ru-RU" sz="2000" b="1" dirty="0">
                <a:solidFill>
                  <a:srgbClr val="479834"/>
                </a:solidFill>
              </a:rPr>
              <a:t>«ТОЧКИ ПРИТЯЖЕНИЯ» </a:t>
            </a:r>
            <a:r>
              <a:rPr lang="ru-RU" sz="2000" dirty="0"/>
              <a:t>МЯСНИКОВСКОГО РАЙОНА</a:t>
            </a:r>
          </a:p>
        </p:txBody>
      </p:sp>
      <p:pic>
        <p:nvPicPr>
          <p:cNvPr id="2050" name="Picture 2" descr="Танаис – Радио Искатель">
            <a:extLst>
              <a:ext uri="{FF2B5EF4-FFF2-40B4-BE49-F238E27FC236}">
                <a16:creationId xmlns:a16="http://schemas.microsoft.com/office/drawing/2014/main" id="{84CEE5AC-69D7-45AD-BD8D-F007A70D47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754" y="1111331"/>
            <a:ext cx="2303690" cy="1530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2BF3260D-EE51-48D9-B63F-FC66E6AB58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3699" y="3061685"/>
            <a:ext cx="2276014" cy="1598053"/>
          </a:xfrm>
          <a:prstGeom prst="rect">
            <a:avLst/>
          </a:prstGeom>
        </p:spPr>
      </p:pic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F87699FB-5876-4088-B35A-088E39EFB8BF}"/>
              </a:ext>
            </a:extLst>
          </p:cNvPr>
          <p:cNvSpPr/>
          <p:nvPr/>
        </p:nvSpPr>
        <p:spPr>
          <a:xfrm>
            <a:off x="2987539" y="3220527"/>
            <a:ext cx="1334886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100" b="1" dirty="0">
                <a:solidFill>
                  <a:srgbClr val="000000"/>
                </a:solidFill>
                <a:latin typeface="Montserrat"/>
              </a:rPr>
              <a:t>Донской военно-исторический музей </a:t>
            </a:r>
          </a:p>
          <a:p>
            <a:r>
              <a:rPr lang="ru-RU" sz="1100" b="1" dirty="0">
                <a:solidFill>
                  <a:srgbClr val="000000"/>
                </a:solidFill>
                <a:latin typeface="Montserrat"/>
              </a:rPr>
              <a:t>х. </a:t>
            </a:r>
            <a:r>
              <a:rPr lang="ru-RU" sz="1100" b="1" dirty="0" err="1">
                <a:solidFill>
                  <a:srgbClr val="000000"/>
                </a:solidFill>
                <a:latin typeface="Montserrat"/>
              </a:rPr>
              <a:t>Недвиговка</a:t>
            </a:r>
            <a:endParaRPr lang="ru-RU" sz="1100" b="1" i="0" dirty="0">
              <a:solidFill>
                <a:srgbClr val="000000"/>
              </a:solidFill>
              <a:effectLst/>
              <a:latin typeface="Montserrat"/>
            </a:endParaRPr>
          </a:p>
        </p:txBody>
      </p:sp>
      <p:sp>
        <p:nvSpPr>
          <p:cNvPr id="12" name="Прямоугольник 11">
            <a:extLst>
              <a:ext uri="{FF2B5EF4-FFF2-40B4-BE49-F238E27FC236}">
                <a16:creationId xmlns:a16="http://schemas.microsoft.com/office/drawing/2014/main" id="{36B1ED84-7742-41DA-B50A-3C44BA4F0952}"/>
              </a:ext>
            </a:extLst>
          </p:cNvPr>
          <p:cNvSpPr/>
          <p:nvPr/>
        </p:nvSpPr>
        <p:spPr>
          <a:xfrm>
            <a:off x="2952685" y="1253975"/>
            <a:ext cx="1404595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100" b="1" dirty="0">
                <a:solidFill>
                  <a:srgbClr val="000000"/>
                </a:solidFill>
                <a:latin typeface="Montserrat"/>
              </a:rPr>
              <a:t>Археологический музей-заповедник «Танаис»</a:t>
            </a:r>
          </a:p>
          <a:p>
            <a:r>
              <a:rPr lang="ru-RU" sz="1100" b="1" i="0" dirty="0" err="1">
                <a:solidFill>
                  <a:srgbClr val="000000"/>
                </a:solidFill>
                <a:effectLst/>
                <a:latin typeface="Montserrat"/>
              </a:rPr>
              <a:t>х.Не</a:t>
            </a:r>
            <a:r>
              <a:rPr lang="ru-RU" sz="1100" b="1" dirty="0" err="1">
                <a:solidFill>
                  <a:srgbClr val="000000"/>
                </a:solidFill>
                <a:latin typeface="Montserrat"/>
              </a:rPr>
              <a:t>двиговка</a:t>
            </a:r>
            <a:endParaRPr lang="ru-RU" sz="1100" b="1" i="0" dirty="0">
              <a:solidFill>
                <a:srgbClr val="000000"/>
              </a:solidFill>
              <a:effectLst/>
              <a:latin typeface="Montserrat"/>
            </a:endParaRPr>
          </a:p>
        </p:txBody>
      </p:sp>
      <p:sp>
        <p:nvSpPr>
          <p:cNvPr id="14" name="Прямоугольник 13">
            <a:extLst>
              <a:ext uri="{FF2B5EF4-FFF2-40B4-BE49-F238E27FC236}">
                <a16:creationId xmlns:a16="http://schemas.microsoft.com/office/drawing/2014/main" id="{0D0452BA-DD9A-4AAE-8956-F011A16A732B}"/>
              </a:ext>
            </a:extLst>
          </p:cNvPr>
          <p:cNvSpPr/>
          <p:nvPr/>
        </p:nvSpPr>
        <p:spPr>
          <a:xfrm>
            <a:off x="2959713" y="5187079"/>
            <a:ext cx="1404595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100" b="1" dirty="0">
                <a:solidFill>
                  <a:srgbClr val="000000"/>
                </a:solidFill>
                <a:latin typeface="Montserrat"/>
              </a:rPr>
              <a:t>Историко-этнографический музей</a:t>
            </a:r>
          </a:p>
          <a:p>
            <a:r>
              <a:rPr lang="ru-RU" sz="1100" b="1" i="0" dirty="0" err="1">
                <a:solidFill>
                  <a:srgbClr val="000000"/>
                </a:solidFill>
                <a:effectLst/>
                <a:latin typeface="Montserrat"/>
              </a:rPr>
              <a:t>с.Чалтырь</a:t>
            </a:r>
            <a:endParaRPr lang="ru-RU" sz="1100" b="1" i="0" dirty="0">
              <a:solidFill>
                <a:srgbClr val="000000"/>
              </a:solidFill>
              <a:effectLst/>
              <a:latin typeface="Montserrat"/>
            </a:endParaRPr>
          </a:p>
        </p:txBody>
      </p:sp>
      <p:sp>
        <p:nvSpPr>
          <p:cNvPr id="16" name="Прямоугольник: усеченные верхние углы 15">
            <a:extLst>
              <a:ext uri="{FF2B5EF4-FFF2-40B4-BE49-F238E27FC236}">
                <a16:creationId xmlns:a16="http://schemas.microsoft.com/office/drawing/2014/main" id="{9283B079-5A80-4586-A31D-CFA0198E4A7A}"/>
              </a:ext>
            </a:extLst>
          </p:cNvPr>
          <p:cNvSpPr/>
          <p:nvPr/>
        </p:nvSpPr>
        <p:spPr>
          <a:xfrm rot="5400000">
            <a:off x="5983850" y="55778"/>
            <a:ext cx="1736064" cy="3617793"/>
          </a:xfrm>
          <a:prstGeom prst="snip2Same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7" name="Прямоугольник: усеченные верхние углы 16">
            <a:extLst>
              <a:ext uri="{FF2B5EF4-FFF2-40B4-BE49-F238E27FC236}">
                <a16:creationId xmlns:a16="http://schemas.microsoft.com/office/drawing/2014/main" id="{9B25D41D-C186-4453-A733-98964FB25471}"/>
              </a:ext>
            </a:extLst>
          </p:cNvPr>
          <p:cNvSpPr/>
          <p:nvPr/>
        </p:nvSpPr>
        <p:spPr>
          <a:xfrm rot="5400000">
            <a:off x="5983849" y="2031812"/>
            <a:ext cx="1736064" cy="3617793"/>
          </a:xfrm>
          <a:prstGeom prst="snip2Same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8" name="Прямоугольник: усеченные верхние углы 17">
            <a:extLst>
              <a:ext uri="{FF2B5EF4-FFF2-40B4-BE49-F238E27FC236}">
                <a16:creationId xmlns:a16="http://schemas.microsoft.com/office/drawing/2014/main" id="{4363FEF0-219D-44A4-B1ED-332FBCE5B4B2}"/>
              </a:ext>
            </a:extLst>
          </p:cNvPr>
          <p:cNvSpPr/>
          <p:nvPr/>
        </p:nvSpPr>
        <p:spPr>
          <a:xfrm rot="5400000">
            <a:off x="5983848" y="4012288"/>
            <a:ext cx="1736064" cy="3617793"/>
          </a:xfrm>
          <a:prstGeom prst="snip2Same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9" name="Прямоугольник 18">
            <a:extLst>
              <a:ext uri="{FF2B5EF4-FFF2-40B4-BE49-F238E27FC236}">
                <a16:creationId xmlns:a16="http://schemas.microsoft.com/office/drawing/2014/main" id="{64D312EA-9D4C-45FB-916D-6A9C7FCFE177}"/>
              </a:ext>
            </a:extLst>
          </p:cNvPr>
          <p:cNvSpPr/>
          <p:nvPr/>
        </p:nvSpPr>
        <p:spPr>
          <a:xfrm>
            <a:off x="7297304" y="1238848"/>
            <a:ext cx="1474917" cy="6001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100" b="1" dirty="0">
                <a:solidFill>
                  <a:srgbClr val="000000"/>
                </a:solidFill>
                <a:latin typeface="Montserrat"/>
              </a:rPr>
              <a:t>Музей «Донская рыба»</a:t>
            </a:r>
          </a:p>
          <a:p>
            <a:r>
              <a:rPr lang="ru-RU" sz="1100" b="1" i="0" dirty="0" err="1">
                <a:solidFill>
                  <a:srgbClr val="000000"/>
                </a:solidFill>
                <a:effectLst/>
                <a:latin typeface="Montserrat"/>
              </a:rPr>
              <a:t>х.</a:t>
            </a:r>
            <a:r>
              <a:rPr lang="ru-RU" sz="1100" b="1" dirty="0" err="1">
                <a:solidFill>
                  <a:srgbClr val="000000"/>
                </a:solidFill>
                <a:latin typeface="Montserrat"/>
              </a:rPr>
              <a:t>Калинин</a:t>
            </a:r>
            <a:endParaRPr lang="ru-RU" sz="1100" b="1" i="0" dirty="0">
              <a:solidFill>
                <a:srgbClr val="000000"/>
              </a:solidFill>
              <a:effectLst/>
              <a:latin typeface="Montserrat"/>
            </a:endParaRPr>
          </a:p>
        </p:txBody>
      </p:sp>
      <p:pic>
        <p:nvPicPr>
          <p:cNvPr id="2052" name="Picture 4" descr="https://avatars.mds.yandex.net/get-altay/7021598/2a0000018834141c735316c997198e944928/XXXL">
            <a:extLst>
              <a:ext uri="{FF2B5EF4-FFF2-40B4-BE49-F238E27FC236}">
                <a16:creationId xmlns:a16="http://schemas.microsoft.com/office/drawing/2014/main" id="{7BD6C01A-747A-474F-AB5A-F03800C7FE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2339" y="1060679"/>
            <a:ext cx="2174965" cy="160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AutoShape 8" descr="https://dk-mr.ru/sites/default/files/rdk-32.jpg">
            <a:extLst>
              <a:ext uri="{FF2B5EF4-FFF2-40B4-BE49-F238E27FC236}">
                <a16:creationId xmlns:a16="http://schemas.microsoft.com/office/drawing/2014/main" id="{507A82E7-E3DD-437C-A0AF-4B633CC5397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04F3AA26-BF44-4B52-967F-EFD1383DE8E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328" y="5056545"/>
            <a:ext cx="2261959" cy="1586186"/>
          </a:xfrm>
          <a:prstGeom prst="rect">
            <a:avLst/>
          </a:prstGeom>
        </p:spPr>
      </p:pic>
      <p:sp>
        <p:nvSpPr>
          <p:cNvPr id="29" name="AutoShape 12" descr="https://dk-mr.ru/sites/default/files/rdk-30.jpg">
            <a:extLst>
              <a:ext uri="{FF2B5EF4-FFF2-40B4-BE49-F238E27FC236}">
                <a16:creationId xmlns:a16="http://schemas.microsoft.com/office/drawing/2014/main" id="{AD6CB979-BF88-4DF0-8FB9-93A65199081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248400" y="3581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2062" name="Picture 14" descr="https://www.chaltlib.ru/images/005.JPG">
            <a:extLst>
              <a:ext uri="{FF2B5EF4-FFF2-40B4-BE49-F238E27FC236}">
                <a16:creationId xmlns:a16="http://schemas.microsoft.com/office/drawing/2014/main" id="{DCF7CD23-B5D3-4BFF-8F22-E5420DB045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2340" y="5056545"/>
            <a:ext cx="2174964" cy="1572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https://www.chaltlib.ru/images/0027.JPG">
            <a:extLst>
              <a:ext uri="{FF2B5EF4-FFF2-40B4-BE49-F238E27FC236}">
                <a16:creationId xmlns:a16="http://schemas.microsoft.com/office/drawing/2014/main" id="{97C98BEC-C9E3-4856-8D56-262C49F667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0003" y="3102114"/>
            <a:ext cx="2187301" cy="1505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6" name="Прямоугольник 35">
            <a:extLst>
              <a:ext uri="{FF2B5EF4-FFF2-40B4-BE49-F238E27FC236}">
                <a16:creationId xmlns:a16="http://schemas.microsoft.com/office/drawing/2014/main" id="{DFFD3184-BFEF-489E-9F4C-0E806C186EA3}"/>
              </a:ext>
            </a:extLst>
          </p:cNvPr>
          <p:cNvSpPr/>
          <p:nvPr/>
        </p:nvSpPr>
        <p:spPr>
          <a:xfrm>
            <a:off x="7297304" y="3238107"/>
            <a:ext cx="1341687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100" b="1" dirty="0">
                <a:solidFill>
                  <a:srgbClr val="000000"/>
                </a:solidFill>
                <a:latin typeface="Montserrat"/>
              </a:rPr>
              <a:t>Народный музей</a:t>
            </a:r>
          </a:p>
          <a:p>
            <a:r>
              <a:rPr lang="ru-RU" sz="1100" b="1" i="0" dirty="0" err="1">
                <a:solidFill>
                  <a:srgbClr val="000000"/>
                </a:solidFill>
                <a:effectLst/>
                <a:latin typeface="Montserrat"/>
              </a:rPr>
              <a:t>с.Крым</a:t>
            </a:r>
            <a:endParaRPr lang="ru-RU" sz="1100" b="1" i="0" dirty="0">
              <a:solidFill>
                <a:srgbClr val="000000"/>
              </a:solidFill>
              <a:effectLst/>
              <a:latin typeface="Montserrat"/>
            </a:endParaRPr>
          </a:p>
        </p:txBody>
      </p:sp>
      <p:sp>
        <p:nvSpPr>
          <p:cNvPr id="37" name="Прямоугольник 36">
            <a:extLst>
              <a:ext uri="{FF2B5EF4-FFF2-40B4-BE49-F238E27FC236}">
                <a16:creationId xmlns:a16="http://schemas.microsoft.com/office/drawing/2014/main" id="{5522C683-B6A8-44F3-A729-421A55C757C8}"/>
              </a:ext>
            </a:extLst>
          </p:cNvPr>
          <p:cNvSpPr/>
          <p:nvPr/>
        </p:nvSpPr>
        <p:spPr>
          <a:xfrm>
            <a:off x="7297304" y="5176523"/>
            <a:ext cx="1233955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100" b="1" dirty="0">
                <a:solidFill>
                  <a:srgbClr val="000000"/>
                </a:solidFill>
                <a:latin typeface="Montserrat"/>
              </a:rPr>
              <a:t>Дом-музей художника       М. Сарьяна</a:t>
            </a:r>
          </a:p>
          <a:p>
            <a:r>
              <a:rPr lang="ru-RU" sz="1100" b="1" dirty="0" err="1">
                <a:solidFill>
                  <a:srgbClr val="000000"/>
                </a:solidFill>
                <a:latin typeface="Montserrat"/>
              </a:rPr>
              <a:t>х</a:t>
            </a:r>
            <a:r>
              <a:rPr lang="ru-RU" sz="1100" b="1" i="0" dirty="0" err="1">
                <a:solidFill>
                  <a:srgbClr val="000000"/>
                </a:solidFill>
                <a:effectLst/>
                <a:latin typeface="Montserrat"/>
              </a:rPr>
              <a:t>.Чкалово</a:t>
            </a:r>
            <a:endParaRPr lang="ru-RU" sz="1100" b="1" i="0" dirty="0">
              <a:solidFill>
                <a:srgbClr val="000000"/>
              </a:solidFill>
              <a:effectLst/>
              <a:latin typeface="Montserrat"/>
            </a:endParaRPr>
          </a:p>
        </p:txBody>
      </p:sp>
      <p:pic>
        <p:nvPicPr>
          <p:cNvPr id="23" name="Picture 2" descr="Музей – Бесплатные иконки: памятники">
            <a:extLst>
              <a:ext uri="{FF2B5EF4-FFF2-40B4-BE49-F238E27FC236}">
                <a16:creationId xmlns:a16="http://schemas.microsoft.com/office/drawing/2014/main" id="{D384B890-48FE-42B3-9265-E77DFC7EF8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8903" y="303907"/>
            <a:ext cx="458841" cy="458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38016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Прямоугольник: усеченные верхние углы 37">
            <a:extLst>
              <a:ext uri="{FF2B5EF4-FFF2-40B4-BE49-F238E27FC236}">
                <a16:creationId xmlns:a16="http://schemas.microsoft.com/office/drawing/2014/main" id="{EDB8F2EB-70B6-4AB8-91A0-F3A07738CF41}"/>
              </a:ext>
            </a:extLst>
          </p:cNvPr>
          <p:cNvSpPr/>
          <p:nvPr/>
        </p:nvSpPr>
        <p:spPr>
          <a:xfrm rot="5400000">
            <a:off x="1519087" y="4021995"/>
            <a:ext cx="1736064" cy="3617793"/>
          </a:xfrm>
          <a:prstGeom prst="snip2Same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6" name="Прямоугольник: усеченные верхние углы 25">
            <a:extLst>
              <a:ext uri="{FF2B5EF4-FFF2-40B4-BE49-F238E27FC236}">
                <a16:creationId xmlns:a16="http://schemas.microsoft.com/office/drawing/2014/main" id="{B00FB4B4-9B11-40C5-9995-1103558DE26F}"/>
              </a:ext>
            </a:extLst>
          </p:cNvPr>
          <p:cNvSpPr/>
          <p:nvPr/>
        </p:nvSpPr>
        <p:spPr>
          <a:xfrm rot="5400000">
            <a:off x="2893530" y="2084831"/>
            <a:ext cx="1736064" cy="3617793"/>
          </a:xfrm>
          <a:prstGeom prst="snip2Same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5" name="Прямоугольник: усеченные верхние углы 24">
            <a:extLst>
              <a:ext uri="{FF2B5EF4-FFF2-40B4-BE49-F238E27FC236}">
                <a16:creationId xmlns:a16="http://schemas.microsoft.com/office/drawing/2014/main" id="{D030FF6A-3479-4A55-A5C5-210FDCCD5B20}"/>
              </a:ext>
            </a:extLst>
          </p:cNvPr>
          <p:cNvSpPr/>
          <p:nvPr/>
        </p:nvSpPr>
        <p:spPr>
          <a:xfrm rot="5400000">
            <a:off x="8820574" y="20906"/>
            <a:ext cx="1736064" cy="3617793"/>
          </a:xfrm>
          <a:prstGeom prst="snip2Same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9" name="Прямоугольник: усеченные верхние углы 8">
            <a:extLst>
              <a:ext uri="{FF2B5EF4-FFF2-40B4-BE49-F238E27FC236}">
                <a16:creationId xmlns:a16="http://schemas.microsoft.com/office/drawing/2014/main" id="{8E5FA8DE-14B4-415A-9E5E-9A016E4814E1}"/>
              </a:ext>
            </a:extLst>
          </p:cNvPr>
          <p:cNvSpPr/>
          <p:nvPr/>
        </p:nvSpPr>
        <p:spPr>
          <a:xfrm rot="5400000">
            <a:off x="1286409" y="51335"/>
            <a:ext cx="1736064" cy="3617793"/>
          </a:xfrm>
          <a:prstGeom prst="snip2Same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96CB5EA-F0C8-4FB8-890D-A929D22D4665}"/>
              </a:ext>
            </a:extLst>
          </p:cNvPr>
          <p:cNvSpPr txBox="1"/>
          <p:nvPr/>
        </p:nvSpPr>
        <p:spPr>
          <a:xfrm>
            <a:off x="1028559" y="393416"/>
            <a:ext cx="763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/>
              <a:t>ТУРИСТИЧЕСКИЕ </a:t>
            </a:r>
            <a:r>
              <a:rPr lang="ru-RU" b="1" dirty="0">
                <a:solidFill>
                  <a:srgbClr val="78A020"/>
                </a:solidFill>
              </a:rPr>
              <a:t>«ТОЧКИ ПРИТЯЖЕНИЯ» </a:t>
            </a:r>
            <a:r>
              <a:rPr lang="ru-RU" dirty="0"/>
              <a:t>МЯСНИКОВСКОГО РАЙОНА</a:t>
            </a:r>
          </a:p>
        </p:txBody>
      </p:sp>
      <p:sp>
        <p:nvSpPr>
          <p:cNvPr id="16" name="Прямоугольник: усеченные верхние углы 15">
            <a:extLst>
              <a:ext uri="{FF2B5EF4-FFF2-40B4-BE49-F238E27FC236}">
                <a16:creationId xmlns:a16="http://schemas.microsoft.com/office/drawing/2014/main" id="{9283B079-5A80-4586-A31D-CFA0198E4A7A}"/>
              </a:ext>
            </a:extLst>
          </p:cNvPr>
          <p:cNvSpPr/>
          <p:nvPr/>
        </p:nvSpPr>
        <p:spPr>
          <a:xfrm rot="5400000">
            <a:off x="5039869" y="64528"/>
            <a:ext cx="1736064" cy="3617793"/>
          </a:xfrm>
          <a:prstGeom prst="snip2Same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7" name="Прямоугольник: усеченные верхние углы 16">
            <a:extLst>
              <a:ext uri="{FF2B5EF4-FFF2-40B4-BE49-F238E27FC236}">
                <a16:creationId xmlns:a16="http://schemas.microsoft.com/office/drawing/2014/main" id="{9B25D41D-C186-4453-A733-98964FB25471}"/>
              </a:ext>
            </a:extLst>
          </p:cNvPr>
          <p:cNvSpPr/>
          <p:nvPr/>
        </p:nvSpPr>
        <p:spPr>
          <a:xfrm rot="5400000">
            <a:off x="7036864" y="2090625"/>
            <a:ext cx="1736064" cy="3617793"/>
          </a:xfrm>
          <a:prstGeom prst="snip2Same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8" name="Прямоугольник: усеченные верхние углы 17">
            <a:extLst>
              <a:ext uri="{FF2B5EF4-FFF2-40B4-BE49-F238E27FC236}">
                <a16:creationId xmlns:a16="http://schemas.microsoft.com/office/drawing/2014/main" id="{4363FEF0-219D-44A4-B1ED-332FBCE5B4B2}"/>
              </a:ext>
            </a:extLst>
          </p:cNvPr>
          <p:cNvSpPr/>
          <p:nvPr/>
        </p:nvSpPr>
        <p:spPr>
          <a:xfrm rot="5400000">
            <a:off x="5785532" y="4043712"/>
            <a:ext cx="1736064" cy="3617793"/>
          </a:xfrm>
          <a:prstGeom prst="snip2Same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0" name="Прямоугольник 19">
            <a:extLst>
              <a:ext uri="{FF2B5EF4-FFF2-40B4-BE49-F238E27FC236}">
                <a16:creationId xmlns:a16="http://schemas.microsoft.com/office/drawing/2014/main" id="{E6189809-8C63-4B03-9B61-3A7F7BB48A63}"/>
              </a:ext>
            </a:extLst>
          </p:cNvPr>
          <p:cNvSpPr/>
          <p:nvPr/>
        </p:nvSpPr>
        <p:spPr>
          <a:xfrm>
            <a:off x="2608841" y="1182220"/>
            <a:ext cx="1404595" cy="6001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100" b="1" dirty="0">
                <a:solidFill>
                  <a:srgbClr val="000000"/>
                </a:solidFill>
                <a:latin typeface="Montserrat"/>
              </a:rPr>
              <a:t>Армянская церковь «</a:t>
            </a:r>
            <a:r>
              <a:rPr lang="ru-RU" sz="1100" b="1" dirty="0" err="1">
                <a:solidFill>
                  <a:srgbClr val="000000"/>
                </a:solidFill>
                <a:latin typeface="Montserrat"/>
              </a:rPr>
              <a:t>Сурб</a:t>
            </a:r>
            <a:r>
              <a:rPr lang="ru-RU" sz="1100" b="1" dirty="0">
                <a:solidFill>
                  <a:srgbClr val="000000"/>
                </a:solidFill>
                <a:latin typeface="Montserrat"/>
              </a:rPr>
              <a:t> </a:t>
            </a:r>
            <a:r>
              <a:rPr lang="ru-RU" sz="1100" b="1" dirty="0" err="1">
                <a:solidFill>
                  <a:srgbClr val="000000"/>
                </a:solidFill>
                <a:latin typeface="Montserrat"/>
              </a:rPr>
              <a:t>Амбарцум</a:t>
            </a:r>
            <a:r>
              <a:rPr lang="ru-RU" sz="1100" b="1" dirty="0">
                <a:solidFill>
                  <a:srgbClr val="000000"/>
                </a:solidFill>
                <a:latin typeface="Montserrat"/>
              </a:rPr>
              <a:t>»</a:t>
            </a:r>
          </a:p>
          <a:p>
            <a:r>
              <a:rPr lang="ru-RU" sz="1100" b="1" dirty="0">
                <a:solidFill>
                  <a:srgbClr val="000000"/>
                </a:solidFill>
                <a:latin typeface="Montserrat"/>
              </a:rPr>
              <a:t>с</a:t>
            </a:r>
            <a:r>
              <a:rPr lang="ru-RU" sz="1100" b="1" i="0" dirty="0">
                <a:solidFill>
                  <a:srgbClr val="000000"/>
                </a:solidFill>
                <a:effectLst/>
                <a:latin typeface="Montserrat"/>
              </a:rPr>
              <a:t>. Чалтырь</a:t>
            </a:r>
          </a:p>
        </p:txBody>
      </p:sp>
      <p:sp>
        <p:nvSpPr>
          <p:cNvPr id="21" name="Прямоугольник 20">
            <a:extLst>
              <a:ext uri="{FF2B5EF4-FFF2-40B4-BE49-F238E27FC236}">
                <a16:creationId xmlns:a16="http://schemas.microsoft.com/office/drawing/2014/main" id="{5A944131-D134-40EC-8093-06AD604C4E2B}"/>
              </a:ext>
            </a:extLst>
          </p:cNvPr>
          <p:cNvSpPr/>
          <p:nvPr/>
        </p:nvSpPr>
        <p:spPr>
          <a:xfrm>
            <a:off x="6419889" y="1204899"/>
            <a:ext cx="1404595" cy="9387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100" b="1" dirty="0">
                <a:latin typeface="Montserrat"/>
              </a:rPr>
              <a:t>Церковь иконы Божией Матери «Живоносный источник»</a:t>
            </a:r>
          </a:p>
          <a:p>
            <a:r>
              <a:rPr lang="ru-RU" sz="1100" b="1" dirty="0" err="1">
                <a:solidFill>
                  <a:srgbClr val="000000"/>
                </a:solidFill>
                <a:latin typeface="Montserrat"/>
              </a:rPr>
              <a:t>с</a:t>
            </a:r>
            <a:r>
              <a:rPr lang="ru-RU" sz="1100" b="1" i="0" dirty="0" err="1">
                <a:solidFill>
                  <a:srgbClr val="000000"/>
                </a:solidFill>
                <a:effectLst/>
                <a:latin typeface="Montserrat"/>
              </a:rPr>
              <a:t>л.Петровка</a:t>
            </a:r>
            <a:endParaRPr lang="ru-RU" sz="1100" b="1" i="0" dirty="0">
              <a:solidFill>
                <a:srgbClr val="000000"/>
              </a:solidFill>
              <a:effectLst/>
              <a:latin typeface="Montserrat"/>
            </a:endParaRPr>
          </a:p>
        </p:txBody>
      </p:sp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3D48F7BA-D74C-4397-9EF9-8A949E0F08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4229" y="1067762"/>
            <a:ext cx="2210435" cy="1641739"/>
          </a:xfrm>
          <a:prstGeom prst="rect">
            <a:avLst/>
          </a:prstGeom>
        </p:spPr>
      </p:pic>
      <p:pic>
        <p:nvPicPr>
          <p:cNvPr id="23" name="Рисунок 22">
            <a:extLst>
              <a:ext uri="{FF2B5EF4-FFF2-40B4-BE49-F238E27FC236}">
                <a16:creationId xmlns:a16="http://schemas.microsoft.com/office/drawing/2014/main" id="{12B520C5-1950-4CAA-B3CB-142E5E769E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99" y="1067762"/>
            <a:ext cx="2216086" cy="1610680"/>
          </a:xfrm>
          <a:prstGeom prst="rect">
            <a:avLst/>
          </a:prstGeom>
        </p:spPr>
      </p:pic>
      <p:sp>
        <p:nvSpPr>
          <p:cNvPr id="24" name="AutoShape 8" descr="https://dk-mr.ru/sites/default/files/rdk-32.jpg">
            <a:extLst>
              <a:ext uri="{FF2B5EF4-FFF2-40B4-BE49-F238E27FC236}">
                <a16:creationId xmlns:a16="http://schemas.microsoft.com/office/drawing/2014/main" id="{507A82E7-E3DD-437C-A0AF-4B633CC5397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9" name="AutoShape 12" descr="https://dk-mr.ru/sites/default/files/rdk-30.jpg">
            <a:extLst>
              <a:ext uri="{FF2B5EF4-FFF2-40B4-BE49-F238E27FC236}">
                <a16:creationId xmlns:a16="http://schemas.microsoft.com/office/drawing/2014/main" id="{AD6CB979-BF88-4DF0-8FB9-93A65199081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248400" y="3581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4098" name="Picture 2" descr="Фото">
            <a:extLst>
              <a:ext uri="{FF2B5EF4-FFF2-40B4-BE49-F238E27FC236}">
                <a16:creationId xmlns:a16="http://schemas.microsoft.com/office/drawing/2014/main" id="{91D38E72-DD52-40B5-A731-5E1F836C85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7841" y="1005392"/>
            <a:ext cx="2193557" cy="1645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B5DD452A-4AB9-4D6C-898D-2836D533C434}"/>
              </a:ext>
            </a:extLst>
          </p:cNvPr>
          <p:cNvSpPr/>
          <p:nvPr/>
        </p:nvSpPr>
        <p:spPr>
          <a:xfrm>
            <a:off x="10136833" y="1182220"/>
            <a:ext cx="1496336" cy="6001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100" b="1" dirty="0">
                <a:latin typeface="Montserrat"/>
              </a:rPr>
              <a:t>Армянская церковь «</a:t>
            </a:r>
            <a:r>
              <a:rPr lang="ru-RU" sz="1100" b="1" dirty="0" err="1">
                <a:latin typeface="Montserrat"/>
              </a:rPr>
              <a:t>Сурб</a:t>
            </a:r>
            <a:r>
              <a:rPr lang="ru-RU" sz="1100" b="1" dirty="0">
                <a:latin typeface="Montserrat"/>
              </a:rPr>
              <a:t> </a:t>
            </a:r>
            <a:r>
              <a:rPr lang="ru-RU" sz="1100" b="1" dirty="0" err="1">
                <a:latin typeface="Montserrat"/>
              </a:rPr>
              <a:t>Аменапркич</a:t>
            </a:r>
            <a:r>
              <a:rPr lang="ru-RU" sz="1100" b="1" dirty="0">
                <a:latin typeface="Montserrat"/>
              </a:rPr>
              <a:t>»</a:t>
            </a:r>
          </a:p>
          <a:p>
            <a:r>
              <a:rPr lang="ru-RU" sz="1100" b="1" dirty="0" err="1">
                <a:latin typeface="Montserrat"/>
              </a:rPr>
              <a:t>с.Крым</a:t>
            </a:r>
            <a:endParaRPr lang="ru-RU" sz="1100" b="1" dirty="0">
              <a:latin typeface="Montserrat"/>
            </a:endParaRP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FBF35415-7DEB-4F3A-AA61-F6451B369D7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5633" y="3128973"/>
            <a:ext cx="2198231" cy="1566356"/>
          </a:xfrm>
          <a:prstGeom prst="rect">
            <a:avLst/>
          </a:prstGeom>
        </p:spPr>
      </p:pic>
      <p:sp>
        <p:nvSpPr>
          <p:cNvPr id="5" name="Прямоугольник 4">
            <a:extLst>
              <a:ext uri="{FF2B5EF4-FFF2-40B4-BE49-F238E27FC236}">
                <a16:creationId xmlns:a16="http://schemas.microsoft.com/office/drawing/2014/main" id="{65C1EBD9-937C-4B3F-8A47-75561BAA42A1}"/>
              </a:ext>
            </a:extLst>
          </p:cNvPr>
          <p:cNvSpPr/>
          <p:nvPr/>
        </p:nvSpPr>
        <p:spPr>
          <a:xfrm>
            <a:off x="2825153" y="5190074"/>
            <a:ext cx="1442961" cy="6001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100" b="1" dirty="0">
                <a:latin typeface="Montserrat"/>
              </a:rPr>
              <a:t>Армянская церковь «</a:t>
            </a:r>
            <a:r>
              <a:rPr lang="ru-RU" sz="1100" b="1" dirty="0" err="1">
                <a:latin typeface="Montserrat"/>
              </a:rPr>
              <a:t>Сурб</a:t>
            </a:r>
            <a:r>
              <a:rPr lang="ru-RU" sz="1100" b="1" dirty="0">
                <a:latin typeface="Montserrat"/>
              </a:rPr>
              <a:t> </a:t>
            </a:r>
            <a:r>
              <a:rPr lang="ru-RU" sz="1100" b="1" dirty="0" err="1">
                <a:latin typeface="Montserrat"/>
              </a:rPr>
              <a:t>Геворг</a:t>
            </a:r>
            <a:r>
              <a:rPr lang="ru-RU" sz="1100" b="1" dirty="0">
                <a:latin typeface="Montserrat"/>
              </a:rPr>
              <a:t>»</a:t>
            </a:r>
          </a:p>
          <a:p>
            <a:r>
              <a:rPr lang="ru-RU" sz="1100" b="1" dirty="0" err="1">
                <a:latin typeface="Montserrat"/>
              </a:rPr>
              <a:t>с.Султан</a:t>
            </a:r>
            <a:r>
              <a:rPr lang="ru-RU" sz="1100" b="1" dirty="0">
                <a:latin typeface="Montserrat"/>
              </a:rPr>
              <a:t> Салы</a:t>
            </a:r>
          </a:p>
        </p:txBody>
      </p:sp>
      <p:sp>
        <p:nvSpPr>
          <p:cNvPr id="32" name="Прямоугольник 31">
            <a:extLst>
              <a:ext uri="{FF2B5EF4-FFF2-40B4-BE49-F238E27FC236}">
                <a16:creationId xmlns:a16="http://schemas.microsoft.com/office/drawing/2014/main" id="{5E1FAFA8-9307-426E-BAC9-E6D541A2E09E}"/>
              </a:ext>
            </a:extLst>
          </p:cNvPr>
          <p:cNvSpPr/>
          <p:nvPr/>
        </p:nvSpPr>
        <p:spPr>
          <a:xfrm>
            <a:off x="8383864" y="3241136"/>
            <a:ext cx="1419563" cy="6001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100" b="1" dirty="0">
                <a:latin typeface="Montserrat"/>
              </a:rPr>
              <a:t>Армянская церковь «</a:t>
            </a:r>
            <a:r>
              <a:rPr lang="ru-RU" sz="1100" b="1" dirty="0" err="1">
                <a:latin typeface="Montserrat"/>
              </a:rPr>
              <a:t>Сурб</a:t>
            </a:r>
            <a:r>
              <a:rPr lang="ru-RU" sz="1100" b="1" dirty="0">
                <a:latin typeface="Montserrat"/>
              </a:rPr>
              <a:t> </a:t>
            </a:r>
            <a:r>
              <a:rPr lang="ru-RU" sz="1100" b="1" dirty="0" err="1">
                <a:latin typeface="Montserrat"/>
              </a:rPr>
              <a:t>Карапет</a:t>
            </a:r>
            <a:r>
              <a:rPr lang="ru-RU" sz="1100" b="1" dirty="0">
                <a:latin typeface="Montserrat"/>
              </a:rPr>
              <a:t>»</a:t>
            </a:r>
          </a:p>
          <a:p>
            <a:r>
              <a:rPr lang="ru-RU" sz="1100" b="1" dirty="0" err="1">
                <a:latin typeface="Montserrat"/>
              </a:rPr>
              <a:t>с.Несветай</a:t>
            </a:r>
            <a:endParaRPr lang="ru-RU" sz="1100" b="1" dirty="0">
              <a:latin typeface="Montserrat"/>
            </a:endParaRPr>
          </a:p>
        </p:txBody>
      </p:sp>
      <p:sp>
        <p:nvSpPr>
          <p:cNvPr id="8" name="Прямоугольник 7">
            <a:extLst>
              <a:ext uri="{FF2B5EF4-FFF2-40B4-BE49-F238E27FC236}">
                <a16:creationId xmlns:a16="http://schemas.microsoft.com/office/drawing/2014/main" id="{AE8028FE-4E5E-41FC-99D9-5B4EC2AB9313}"/>
              </a:ext>
            </a:extLst>
          </p:cNvPr>
          <p:cNvSpPr/>
          <p:nvPr/>
        </p:nvSpPr>
        <p:spPr>
          <a:xfrm>
            <a:off x="7099620" y="5221020"/>
            <a:ext cx="1419563" cy="6001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100" b="1" dirty="0">
                <a:solidFill>
                  <a:srgbClr val="202122"/>
                </a:solidFill>
                <a:latin typeface="Montserrat"/>
              </a:rPr>
              <a:t>Армянская церковь «</a:t>
            </a:r>
            <a:r>
              <a:rPr lang="ru-RU" sz="1100" b="1" dirty="0" err="1">
                <a:solidFill>
                  <a:srgbClr val="202122"/>
                </a:solidFill>
                <a:latin typeface="Montserrat"/>
              </a:rPr>
              <a:t>Сурб</a:t>
            </a:r>
            <a:r>
              <a:rPr lang="ru-RU" sz="1100" b="1" dirty="0">
                <a:solidFill>
                  <a:srgbClr val="202122"/>
                </a:solidFill>
                <a:latin typeface="Montserrat"/>
              </a:rPr>
              <a:t> </a:t>
            </a:r>
            <a:r>
              <a:rPr lang="ru-RU" sz="1100" b="1" dirty="0" err="1">
                <a:solidFill>
                  <a:srgbClr val="202122"/>
                </a:solidFill>
                <a:latin typeface="Montserrat"/>
              </a:rPr>
              <a:t>Аствацацин</a:t>
            </a:r>
            <a:r>
              <a:rPr lang="ru-RU" sz="1100" b="1" dirty="0">
                <a:solidFill>
                  <a:srgbClr val="202122"/>
                </a:solidFill>
                <a:latin typeface="Montserrat"/>
              </a:rPr>
              <a:t>»</a:t>
            </a:r>
          </a:p>
          <a:p>
            <a:r>
              <a:rPr lang="ru-RU" sz="1100" b="1" dirty="0" err="1">
                <a:solidFill>
                  <a:srgbClr val="202122"/>
                </a:solidFill>
                <a:latin typeface="Montserrat"/>
              </a:rPr>
              <a:t>с.Большие</a:t>
            </a:r>
            <a:r>
              <a:rPr lang="ru-RU" sz="1100" b="1" dirty="0">
                <a:solidFill>
                  <a:srgbClr val="202122"/>
                </a:solidFill>
                <a:latin typeface="Montserrat"/>
              </a:rPr>
              <a:t> Салы</a:t>
            </a:r>
            <a:endParaRPr lang="ru-RU" sz="1100" dirty="0">
              <a:latin typeface="Montserrat"/>
            </a:endParaRPr>
          </a:p>
        </p:txBody>
      </p:sp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72E8BE85-9416-44EE-BDF2-C87A502CF82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6765" y="5064222"/>
            <a:ext cx="2152819" cy="1634702"/>
          </a:xfrm>
          <a:prstGeom prst="rect">
            <a:avLst/>
          </a:prstGeom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94897880-AE3F-445F-A710-D180D017698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504" y="5013540"/>
            <a:ext cx="2188823" cy="1634701"/>
          </a:xfrm>
          <a:prstGeom prst="rect">
            <a:avLst/>
          </a:prstGeom>
        </p:spPr>
      </p:pic>
      <p:sp>
        <p:nvSpPr>
          <p:cNvPr id="40" name="Прямоугольник 39">
            <a:extLst>
              <a:ext uri="{FF2B5EF4-FFF2-40B4-BE49-F238E27FC236}">
                <a16:creationId xmlns:a16="http://schemas.microsoft.com/office/drawing/2014/main" id="{A8A76B9D-16CC-45CF-AC23-C6A98283404D}"/>
              </a:ext>
            </a:extLst>
          </p:cNvPr>
          <p:cNvSpPr/>
          <p:nvPr/>
        </p:nvSpPr>
        <p:spPr>
          <a:xfrm>
            <a:off x="4116441" y="3241136"/>
            <a:ext cx="1484280" cy="6001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100" b="1" dirty="0">
                <a:latin typeface="Montserrat"/>
              </a:rPr>
              <a:t>Церковь Успения Богородицы</a:t>
            </a:r>
          </a:p>
          <a:p>
            <a:r>
              <a:rPr lang="ru-RU" sz="1100" b="1" i="0" dirty="0" err="1">
                <a:solidFill>
                  <a:srgbClr val="000000"/>
                </a:solidFill>
                <a:effectLst/>
                <a:latin typeface="Montserrat"/>
              </a:rPr>
              <a:t>х.Недвиговка</a:t>
            </a:r>
            <a:endParaRPr lang="ru-RU" sz="1100" b="1" i="0" dirty="0">
              <a:solidFill>
                <a:srgbClr val="000000"/>
              </a:solidFill>
              <a:effectLst/>
              <a:latin typeface="Montserrat"/>
            </a:endParaRPr>
          </a:p>
        </p:txBody>
      </p:sp>
      <p:pic>
        <p:nvPicPr>
          <p:cNvPr id="30" name="Рисунок 29">
            <a:extLst>
              <a:ext uri="{FF2B5EF4-FFF2-40B4-BE49-F238E27FC236}">
                <a16:creationId xmlns:a16="http://schemas.microsoft.com/office/drawing/2014/main" id="{12BF7A6A-D56F-418E-A31A-04224C8EA8B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82927" y="3128973"/>
            <a:ext cx="2171302" cy="1577465"/>
          </a:xfrm>
          <a:prstGeom prst="rect">
            <a:avLst/>
          </a:prstGeom>
        </p:spPr>
      </p:pic>
      <p:pic>
        <p:nvPicPr>
          <p:cNvPr id="27" name="Рисунок 26" descr="Русский Каседрал со сплошной заливкой">
            <a:extLst>
              <a:ext uri="{FF2B5EF4-FFF2-40B4-BE49-F238E27FC236}">
                <a16:creationId xmlns:a16="http://schemas.microsoft.com/office/drawing/2014/main" id="{99CC8A00-AC18-438D-9F0E-5F6619F2592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8776356" y="253415"/>
            <a:ext cx="483076" cy="483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7671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FAAB134C-86AC-4E9D-914E-B593CEDD4996}"/>
              </a:ext>
            </a:extLst>
          </p:cNvPr>
          <p:cNvSpPr/>
          <p:nvPr/>
        </p:nvSpPr>
        <p:spPr>
          <a:xfrm>
            <a:off x="279140" y="2445486"/>
            <a:ext cx="294116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200" dirty="0">
                <a:latin typeface="Montserrat"/>
              </a:rPr>
              <a:t>Пешая экскурсия "Чалтырь - донских армян столица"</a:t>
            </a:r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C3666F15-8770-4D97-9DF9-0B02DD5E91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" contrast="-9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78530" y="987430"/>
            <a:ext cx="2362633" cy="150693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778535E-18FA-4C9B-A81B-BA723ECFBC8D}"/>
              </a:ext>
            </a:extLst>
          </p:cNvPr>
          <p:cNvSpPr txBox="1"/>
          <p:nvPr/>
        </p:nvSpPr>
        <p:spPr>
          <a:xfrm>
            <a:off x="1484534" y="261181"/>
            <a:ext cx="6907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>
                <a:solidFill>
                  <a:srgbClr val="5C8F39"/>
                </a:solidFill>
              </a:rPr>
              <a:t>ТУРИСТИЧЕСКИЕ МАРШРУТЫ ПО МЯСНИКОВСКОМУ РАЙОНУ</a:t>
            </a:r>
          </a:p>
        </p:txBody>
      </p:sp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7EF5D994-D5DD-4570-8628-9A2C6F317490}"/>
              </a:ext>
            </a:extLst>
          </p:cNvPr>
          <p:cNvSpPr/>
          <p:nvPr/>
        </p:nvSpPr>
        <p:spPr>
          <a:xfrm>
            <a:off x="3624377" y="4427644"/>
            <a:ext cx="243066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1200" dirty="0">
                <a:solidFill>
                  <a:srgbClr val="000000"/>
                </a:solidFill>
                <a:latin typeface="Montserrat"/>
              </a:rPr>
              <a:t>Экскурсия "Храмы Нижнего Дона"</a:t>
            </a:r>
            <a:endParaRPr lang="ru-RU" sz="1200" dirty="0">
              <a:latin typeface="Montserrat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9EDCD60-A23D-44D3-8D21-7D7D4F4004CD}"/>
              </a:ext>
            </a:extLst>
          </p:cNvPr>
          <p:cNvSpPr txBox="1"/>
          <p:nvPr/>
        </p:nvSpPr>
        <p:spPr>
          <a:xfrm>
            <a:off x="1946600" y="544082"/>
            <a:ext cx="614623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400" dirty="0"/>
              <a:t>Организованы туристические пешеходные и автомобильные маршруты</a:t>
            </a:r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61883736-8DE0-4E53-B21B-83A618C22E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68394" y="2907151"/>
            <a:ext cx="2774613" cy="1560023"/>
          </a:xfrm>
          <a:prstGeom prst="rect">
            <a:avLst/>
          </a:prstGeom>
        </p:spPr>
      </p:pic>
      <p:sp>
        <p:nvSpPr>
          <p:cNvPr id="10" name="Прямоугольник 9">
            <a:extLst>
              <a:ext uri="{FF2B5EF4-FFF2-40B4-BE49-F238E27FC236}">
                <a16:creationId xmlns:a16="http://schemas.microsoft.com/office/drawing/2014/main" id="{360B4B23-E7A0-415B-B45B-29F47B38C00B}"/>
              </a:ext>
            </a:extLst>
          </p:cNvPr>
          <p:cNvSpPr/>
          <p:nvPr/>
        </p:nvSpPr>
        <p:spPr>
          <a:xfrm>
            <a:off x="3361241" y="2489141"/>
            <a:ext cx="294116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200" dirty="0">
                <a:solidFill>
                  <a:srgbClr val="3C3C3C"/>
                </a:solidFill>
                <a:latin typeface="Montserrat"/>
              </a:rPr>
              <a:t>Экскурсия «Армяне Дона: из века в век»</a:t>
            </a:r>
            <a:endParaRPr lang="ru-RU" sz="1200" i="0" dirty="0">
              <a:solidFill>
                <a:srgbClr val="3C3C3C"/>
              </a:solidFill>
              <a:effectLst/>
              <a:latin typeface="Montserrat"/>
            </a:endParaRPr>
          </a:p>
        </p:txBody>
      </p:sp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E9DBCF00-DC66-4AAA-94E0-5754116AE85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78015" y="979964"/>
            <a:ext cx="2772322" cy="1527536"/>
          </a:xfrm>
          <a:prstGeom prst="rect">
            <a:avLst/>
          </a:prstGeom>
        </p:spPr>
      </p:pic>
      <p:sp>
        <p:nvSpPr>
          <p:cNvPr id="13" name="Прямоугольник 12">
            <a:extLst>
              <a:ext uri="{FF2B5EF4-FFF2-40B4-BE49-F238E27FC236}">
                <a16:creationId xmlns:a16="http://schemas.microsoft.com/office/drawing/2014/main" id="{C642AF82-5415-45E2-A403-504CEAA6A94A}"/>
              </a:ext>
            </a:extLst>
          </p:cNvPr>
          <p:cNvSpPr/>
          <p:nvPr/>
        </p:nvSpPr>
        <p:spPr>
          <a:xfrm>
            <a:off x="6888432" y="4454710"/>
            <a:ext cx="229293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ru-RU" sz="1200" dirty="0">
                <a:latin typeface="Montserrat"/>
              </a:rPr>
              <a:t>Квест «Маршрут моей истории»</a:t>
            </a:r>
            <a:endParaRPr lang="ru-RU" sz="1200" i="0" dirty="0">
              <a:effectLst/>
              <a:latin typeface="Montserrat"/>
            </a:endParaRPr>
          </a:p>
        </p:txBody>
      </p:sp>
      <p:sp>
        <p:nvSpPr>
          <p:cNvPr id="15" name="Прямоугольник 14">
            <a:extLst>
              <a:ext uri="{FF2B5EF4-FFF2-40B4-BE49-F238E27FC236}">
                <a16:creationId xmlns:a16="http://schemas.microsoft.com/office/drawing/2014/main" id="{8399E479-56BB-48DE-8056-556B4FA119AD}"/>
              </a:ext>
            </a:extLst>
          </p:cNvPr>
          <p:cNvSpPr/>
          <p:nvPr/>
        </p:nvSpPr>
        <p:spPr>
          <a:xfrm>
            <a:off x="3108455" y="6370215"/>
            <a:ext cx="359487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200" dirty="0">
                <a:solidFill>
                  <a:srgbClr val="3C3C3C"/>
                </a:solidFill>
                <a:latin typeface="Montserrat"/>
              </a:rPr>
              <a:t>Мастер-класс «Путешествие по старинным рецептам. </a:t>
            </a:r>
            <a:r>
              <a:rPr lang="ru-RU" sz="1200" dirty="0" err="1">
                <a:solidFill>
                  <a:srgbClr val="3C3C3C"/>
                </a:solidFill>
                <a:latin typeface="Montserrat"/>
              </a:rPr>
              <a:t>Пури-самса</a:t>
            </a:r>
            <a:r>
              <a:rPr lang="ru-RU" sz="1200" dirty="0">
                <a:solidFill>
                  <a:srgbClr val="3C3C3C"/>
                </a:solidFill>
                <a:latin typeface="Montserrat"/>
              </a:rPr>
              <a:t>»</a:t>
            </a:r>
            <a:endParaRPr lang="ru-RU" sz="1200" i="0" dirty="0">
              <a:solidFill>
                <a:srgbClr val="3C3C3C"/>
              </a:solidFill>
              <a:effectLst/>
              <a:latin typeface="Montserrat"/>
            </a:endParaRPr>
          </a:p>
        </p:txBody>
      </p:sp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1310146A-882A-42B8-85CF-32C92CCDDAB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92147" y="4899580"/>
            <a:ext cx="2744058" cy="1475264"/>
          </a:xfrm>
          <a:prstGeom prst="rect">
            <a:avLst/>
          </a:prstGeom>
        </p:spPr>
      </p:pic>
      <p:sp>
        <p:nvSpPr>
          <p:cNvPr id="18" name="Прямоугольник 17">
            <a:extLst>
              <a:ext uri="{FF2B5EF4-FFF2-40B4-BE49-F238E27FC236}">
                <a16:creationId xmlns:a16="http://schemas.microsoft.com/office/drawing/2014/main" id="{BCE320CC-E7C9-49C0-A610-346DCAD8AD91}"/>
              </a:ext>
            </a:extLst>
          </p:cNvPr>
          <p:cNvSpPr/>
          <p:nvPr/>
        </p:nvSpPr>
        <p:spPr>
          <a:xfrm>
            <a:off x="397949" y="4454711"/>
            <a:ext cx="2723793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200" dirty="0">
                <a:solidFill>
                  <a:srgbClr val="151515"/>
                </a:solidFill>
                <a:latin typeface="Montserrat"/>
              </a:rPr>
              <a:t>Экскурсия "Дорогами Донских армян"</a:t>
            </a:r>
            <a:endParaRPr lang="ru-RU" sz="1200" i="0" dirty="0">
              <a:solidFill>
                <a:srgbClr val="151515"/>
              </a:solidFill>
              <a:effectLst/>
              <a:latin typeface="Montserrat"/>
            </a:endParaRPr>
          </a:p>
        </p:txBody>
      </p:sp>
      <p:pic>
        <p:nvPicPr>
          <p:cNvPr id="24" name="Рисунок 23">
            <a:extLst>
              <a:ext uri="{FF2B5EF4-FFF2-40B4-BE49-F238E27FC236}">
                <a16:creationId xmlns:a16="http://schemas.microsoft.com/office/drawing/2014/main" id="{A9B63345-FE57-4286-9EE3-C9C0847D013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44663" y="958583"/>
            <a:ext cx="2058073" cy="1543554"/>
          </a:xfrm>
          <a:prstGeom prst="rect">
            <a:avLst/>
          </a:prstGeom>
        </p:spPr>
      </p:pic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F8EC9811-D009-4627-BB3E-2BB6B71F308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439276" y="2134705"/>
            <a:ext cx="328251" cy="354436"/>
          </a:xfrm>
          <a:prstGeom prst="rect">
            <a:avLst/>
          </a:prstGeom>
        </p:spPr>
      </p:pic>
      <p:sp>
        <p:nvSpPr>
          <p:cNvPr id="26" name="Прямоугольник 25">
            <a:extLst>
              <a:ext uri="{FF2B5EF4-FFF2-40B4-BE49-F238E27FC236}">
                <a16:creationId xmlns:a16="http://schemas.microsoft.com/office/drawing/2014/main" id="{BC67F442-01BD-40E3-8D6F-08EE264C7766}"/>
              </a:ext>
            </a:extLst>
          </p:cNvPr>
          <p:cNvSpPr/>
          <p:nvPr/>
        </p:nvSpPr>
        <p:spPr>
          <a:xfrm>
            <a:off x="6422757" y="6381359"/>
            <a:ext cx="282237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200" dirty="0">
                <a:latin typeface="Montserrat"/>
              </a:rPr>
              <a:t>Туристическая пешая экскурсия в </a:t>
            </a:r>
            <a:r>
              <a:rPr lang="ru-RU" sz="1200" dirty="0" err="1">
                <a:latin typeface="Montserrat"/>
              </a:rPr>
              <a:t>х.Калинин</a:t>
            </a:r>
            <a:endParaRPr lang="ru-RU" sz="1200" i="0" dirty="0">
              <a:effectLst/>
              <a:latin typeface="Montserrat"/>
            </a:endParaRPr>
          </a:p>
        </p:txBody>
      </p:sp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5F79F7D2-BEA7-4AD2-A2D8-20D4C1F8999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47231" y="2098791"/>
            <a:ext cx="386955" cy="390350"/>
          </a:xfrm>
          <a:prstGeom prst="rect">
            <a:avLst/>
          </a:prstGeom>
        </p:spPr>
      </p:pic>
      <p:pic>
        <p:nvPicPr>
          <p:cNvPr id="29" name="Рисунок 28">
            <a:extLst>
              <a:ext uri="{FF2B5EF4-FFF2-40B4-BE49-F238E27FC236}">
                <a16:creationId xmlns:a16="http://schemas.microsoft.com/office/drawing/2014/main" id="{73C28554-B126-43DA-B2CE-7673AF74D2B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865033" y="5981094"/>
            <a:ext cx="351349" cy="351349"/>
          </a:xfrm>
          <a:prstGeom prst="rect">
            <a:avLst/>
          </a:prstGeom>
        </p:spPr>
      </p:pic>
      <p:pic>
        <p:nvPicPr>
          <p:cNvPr id="30" name="Рисунок 29">
            <a:extLst>
              <a:ext uri="{FF2B5EF4-FFF2-40B4-BE49-F238E27FC236}">
                <a16:creationId xmlns:a16="http://schemas.microsoft.com/office/drawing/2014/main" id="{A71AA109-A672-4527-89D9-F5560FC9B52E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45555" y="4094900"/>
            <a:ext cx="357673" cy="354563"/>
          </a:xfrm>
          <a:prstGeom prst="rect">
            <a:avLst/>
          </a:prstGeom>
        </p:spPr>
      </p:pic>
      <p:pic>
        <p:nvPicPr>
          <p:cNvPr id="31" name="Рисунок 30">
            <a:extLst>
              <a:ext uri="{FF2B5EF4-FFF2-40B4-BE49-F238E27FC236}">
                <a16:creationId xmlns:a16="http://schemas.microsoft.com/office/drawing/2014/main" id="{9ED4C3E6-D473-4E1E-9F8E-06308FA3D99A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516956" y="2098791"/>
            <a:ext cx="379373" cy="362586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1B02B71C-FB01-4604-838C-DBBF2B3B612F}"/>
              </a:ext>
            </a:extLst>
          </p:cNvPr>
          <p:cNvSpPr txBox="1"/>
          <p:nvPr/>
        </p:nvSpPr>
        <p:spPr>
          <a:xfrm>
            <a:off x="6856967" y="2496980"/>
            <a:ext cx="22249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200" kern="0" dirty="0">
                <a:latin typeface="Montserrat"/>
              </a:rPr>
              <a:t>Экскурсия «День </a:t>
            </a:r>
            <a:r>
              <a:rPr lang="ru-RU" sz="1200" kern="0" dirty="0" err="1">
                <a:latin typeface="Montserrat"/>
              </a:rPr>
              <a:t>Танаиса</a:t>
            </a:r>
            <a:r>
              <a:rPr lang="ru-RU" sz="1200" kern="0" dirty="0">
                <a:latin typeface="Montserrat"/>
              </a:rPr>
              <a:t>»</a:t>
            </a:r>
          </a:p>
        </p:txBody>
      </p:sp>
      <p:pic>
        <p:nvPicPr>
          <p:cNvPr id="33" name="Рисунок 32">
            <a:extLst>
              <a:ext uri="{FF2B5EF4-FFF2-40B4-BE49-F238E27FC236}">
                <a16:creationId xmlns:a16="http://schemas.microsoft.com/office/drawing/2014/main" id="{3DB6E505-01FB-4AAE-8652-622D2BD7BD42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3683" y="2913773"/>
            <a:ext cx="2432076" cy="1557171"/>
          </a:xfrm>
          <a:prstGeom prst="rect">
            <a:avLst/>
          </a:prstGeom>
        </p:spPr>
      </p:pic>
      <p:pic>
        <p:nvPicPr>
          <p:cNvPr id="35" name="Рисунок 34">
            <a:extLst>
              <a:ext uri="{FF2B5EF4-FFF2-40B4-BE49-F238E27FC236}">
                <a16:creationId xmlns:a16="http://schemas.microsoft.com/office/drawing/2014/main" id="{17839300-5B2A-40A5-AA6D-DE636605DA3F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63034" y="4873468"/>
            <a:ext cx="2190730" cy="1491146"/>
          </a:xfrm>
          <a:prstGeom prst="rect">
            <a:avLst/>
          </a:prstGeom>
        </p:spPr>
      </p:pic>
      <p:pic>
        <p:nvPicPr>
          <p:cNvPr id="36" name="Рисунок 35">
            <a:extLst>
              <a:ext uri="{FF2B5EF4-FFF2-40B4-BE49-F238E27FC236}">
                <a16:creationId xmlns:a16="http://schemas.microsoft.com/office/drawing/2014/main" id="{2CAD7835-5DF6-4D9A-9B1F-6D71E2A09663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8537464" y="5969948"/>
            <a:ext cx="373639" cy="373639"/>
          </a:xfrm>
          <a:prstGeom prst="rect">
            <a:avLst/>
          </a:prstGeom>
        </p:spPr>
      </p:pic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683353D7-C9D5-43B5-8DE8-4DF6E33A1F6B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553265" y="4059367"/>
            <a:ext cx="379870" cy="376651"/>
          </a:xfrm>
          <a:prstGeom prst="rect">
            <a:avLst/>
          </a:prstGeom>
        </p:spPr>
      </p:pic>
      <p:sp>
        <p:nvSpPr>
          <p:cNvPr id="37" name="Прямоугольник 36">
            <a:extLst>
              <a:ext uri="{FF2B5EF4-FFF2-40B4-BE49-F238E27FC236}">
                <a16:creationId xmlns:a16="http://schemas.microsoft.com/office/drawing/2014/main" id="{D79D828B-99D6-4EA4-A0BB-342799347560}"/>
              </a:ext>
            </a:extLst>
          </p:cNvPr>
          <p:cNvSpPr/>
          <p:nvPr/>
        </p:nvSpPr>
        <p:spPr>
          <a:xfrm>
            <a:off x="588144" y="6364614"/>
            <a:ext cx="239075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200" dirty="0">
                <a:solidFill>
                  <a:srgbClr val="3C3C3C"/>
                </a:solidFill>
                <a:latin typeface="Montserrat"/>
              </a:rPr>
              <a:t>Музейное занятие «Всё начинается с семьи»</a:t>
            </a:r>
            <a:endParaRPr lang="ru-RU" sz="1200" i="0" dirty="0">
              <a:solidFill>
                <a:srgbClr val="3C3C3C"/>
              </a:solidFill>
              <a:effectLst/>
              <a:latin typeface="Montserrat"/>
            </a:endParaRPr>
          </a:p>
        </p:txBody>
      </p:sp>
      <p:pic>
        <p:nvPicPr>
          <p:cNvPr id="38" name="Рисунок 37">
            <a:extLst>
              <a:ext uri="{FF2B5EF4-FFF2-40B4-BE49-F238E27FC236}">
                <a16:creationId xmlns:a16="http://schemas.microsoft.com/office/drawing/2014/main" id="{61897561-8B21-4F4A-836D-73F664C9DA01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533757" y="4913093"/>
            <a:ext cx="2532984" cy="1484383"/>
          </a:xfrm>
          <a:prstGeom prst="rect">
            <a:avLst/>
          </a:prstGeom>
        </p:spPr>
      </p:pic>
      <p:pic>
        <p:nvPicPr>
          <p:cNvPr id="39" name="Рисунок 38">
            <a:extLst>
              <a:ext uri="{FF2B5EF4-FFF2-40B4-BE49-F238E27FC236}">
                <a16:creationId xmlns:a16="http://schemas.microsoft.com/office/drawing/2014/main" id="{8A9FD92B-2CA4-4956-A06C-88F73E8656B3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2674705" y="6004054"/>
            <a:ext cx="358667" cy="345625"/>
          </a:xfrm>
          <a:prstGeom prst="rect">
            <a:avLst/>
          </a:prstGeom>
        </p:spPr>
      </p:pic>
      <p:pic>
        <p:nvPicPr>
          <p:cNvPr id="40" name="Рисунок 39">
            <a:extLst>
              <a:ext uri="{FF2B5EF4-FFF2-40B4-BE49-F238E27FC236}">
                <a16:creationId xmlns:a16="http://schemas.microsoft.com/office/drawing/2014/main" id="{90DCF3B6-8BCD-48AF-B999-F1DEF80E1545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6763034" y="2907151"/>
            <a:ext cx="2292935" cy="1510234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5CF8B953-AD01-4E5C-84FA-DCF8CD7FFAFB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8650379" y="4024102"/>
            <a:ext cx="375373" cy="371992"/>
          </a:xfrm>
          <a:prstGeom prst="rect">
            <a:avLst/>
          </a:prstGeom>
        </p:spPr>
      </p:pic>
      <p:pic>
        <p:nvPicPr>
          <p:cNvPr id="5122" name="Picture 2" descr="Маршрут – Бесплатные иконки: путешествовать">
            <a:extLst>
              <a:ext uri="{FF2B5EF4-FFF2-40B4-BE49-F238E27FC236}">
                <a16:creationId xmlns:a16="http://schemas.microsoft.com/office/drawing/2014/main" id="{DCF89E9A-F784-447D-B113-73FD3D2157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02736" y="280075"/>
            <a:ext cx="514473" cy="514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42657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07ADBBC-9173-4E9B-8577-B9785746839B}"/>
              </a:ext>
            </a:extLst>
          </p:cNvPr>
          <p:cNvSpPr txBox="1"/>
          <p:nvPr/>
        </p:nvSpPr>
        <p:spPr>
          <a:xfrm>
            <a:off x="598657" y="456392"/>
            <a:ext cx="791374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b="1" dirty="0">
                <a:solidFill>
                  <a:srgbClr val="78A020"/>
                </a:solidFill>
              </a:rPr>
              <a:t>СОБЫТИЙНЫЙ ТУРИЗМ</a:t>
            </a:r>
            <a:r>
              <a:rPr lang="ru-RU" sz="2000" dirty="0"/>
              <a:t>: ОТ ГАСТРОНОМИИ ДО ТАНЦЕВ И ФОЛЬКЛОРА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104160C-6CAE-4F79-8CA7-92070603AA97}"/>
              </a:ext>
            </a:extLst>
          </p:cNvPr>
          <p:cNvSpPr txBox="1"/>
          <p:nvPr/>
        </p:nvSpPr>
        <p:spPr>
          <a:xfrm>
            <a:off x="4705861" y="6289530"/>
            <a:ext cx="39324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/>
              <a:t>Фольклорный «Праздник Лебеды»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E482563-90A8-471D-8182-E76F01E92A72}"/>
              </a:ext>
            </a:extLst>
          </p:cNvPr>
          <p:cNvSpPr txBox="1"/>
          <p:nvPr/>
        </p:nvSpPr>
        <p:spPr>
          <a:xfrm>
            <a:off x="334362" y="6210447"/>
            <a:ext cx="36634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dirty="0"/>
              <a:t>Праздник народной культуры «Душа одна всех»</a:t>
            </a: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DC45502A-85A6-4780-AC14-F8DF131D1C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5291" y="4118078"/>
            <a:ext cx="2998242" cy="2127684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B5C2DCFF-E207-4CE9-8415-B0438AFDB7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291" y="1234521"/>
            <a:ext cx="3006093" cy="213325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292F4CF-BD41-4A2A-9DEB-F5156FD62BD3}"/>
              </a:ext>
            </a:extLst>
          </p:cNvPr>
          <p:cNvSpPr txBox="1"/>
          <p:nvPr/>
        </p:nvSpPr>
        <p:spPr>
          <a:xfrm>
            <a:off x="4981607" y="3290374"/>
            <a:ext cx="40515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/>
              <a:t>Фестиваль хореографического искусства «Звездная дорожка»</a:t>
            </a:r>
          </a:p>
        </p:txBody>
      </p:sp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8018214F-30B7-4388-9B47-57CB06E8AE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5861" y="1279863"/>
            <a:ext cx="4091551" cy="2034334"/>
          </a:xfrm>
          <a:prstGeom prst="rect">
            <a:avLst/>
          </a:prstGeom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3011E8EA-A11C-4C07-9B62-6257E11D358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5861" y="4121246"/>
            <a:ext cx="4193194" cy="212451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796A348-1668-4B0E-B473-C652FB8D64F7}"/>
              </a:ext>
            </a:extLst>
          </p:cNvPr>
          <p:cNvSpPr txBox="1"/>
          <p:nvPr/>
        </p:nvSpPr>
        <p:spPr>
          <a:xfrm>
            <a:off x="574887" y="3290374"/>
            <a:ext cx="3310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dirty="0"/>
              <a:t>Гастрономический конкурс-фестиваль «ДОН-ШАШЛЫК»</a:t>
            </a:r>
          </a:p>
        </p:txBody>
      </p:sp>
      <p:pic>
        <p:nvPicPr>
          <p:cNvPr id="7170" name="Picture 2" descr="Фестиваль – Бесплатные иконки: Музыка">
            <a:extLst>
              <a:ext uri="{FF2B5EF4-FFF2-40B4-BE49-F238E27FC236}">
                <a16:creationId xmlns:a16="http://schemas.microsoft.com/office/drawing/2014/main" id="{EDEA671D-353A-4B00-962D-A4FF3FDEEB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5441" y="472814"/>
            <a:ext cx="513495" cy="513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15223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5">
            <a:extLst>
              <a:ext uri="{FF2B5EF4-FFF2-40B4-BE49-F238E27FC236}">
                <a16:creationId xmlns:a16="http://schemas.microsoft.com/office/drawing/2014/main" id="{596E2B09-5588-4378-9570-57E33471FDF1}"/>
              </a:ext>
            </a:extLst>
          </p:cNvPr>
          <p:cNvSpPr txBox="1">
            <a:spLocks/>
          </p:cNvSpPr>
          <p:nvPr/>
        </p:nvSpPr>
        <p:spPr>
          <a:xfrm>
            <a:off x="1373782" y="365802"/>
            <a:ext cx="6205622" cy="43669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52500" lnSpcReduction="20000"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ru-RU" dirty="0" err="1"/>
              <a:t>Мясниковский</a:t>
            </a:r>
            <a:r>
              <a:rPr lang="ru-RU" dirty="0"/>
              <a:t> район – это:</a:t>
            </a:r>
          </a:p>
        </p:txBody>
      </p:sp>
      <p:sp>
        <p:nvSpPr>
          <p:cNvPr id="5" name="Прямоугольник 4">
            <a:extLst>
              <a:ext uri="{FF2B5EF4-FFF2-40B4-BE49-F238E27FC236}">
                <a16:creationId xmlns:a16="http://schemas.microsoft.com/office/drawing/2014/main" id="{0EBCCAAA-FCE8-43A5-8C32-056DBE74ADC6}"/>
              </a:ext>
            </a:extLst>
          </p:cNvPr>
          <p:cNvSpPr/>
          <p:nvPr/>
        </p:nvSpPr>
        <p:spPr>
          <a:xfrm>
            <a:off x="737883" y="802500"/>
            <a:ext cx="883286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3000"/>
              </a:spcBef>
            </a:pPr>
            <a:r>
              <a:rPr lang="ru-RU" sz="2000" dirty="0">
                <a:latin typeface="Swift"/>
              </a:rPr>
              <a:t>7. </a:t>
            </a:r>
            <a:r>
              <a:rPr lang="ru-RU" sz="2000" b="1" dirty="0">
                <a:solidFill>
                  <a:srgbClr val="5C8F39"/>
                </a:solidFill>
                <a:latin typeface="Swift"/>
              </a:rPr>
              <a:t>Инвестиционно-привлекательная </a:t>
            </a:r>
            <a:r>
              <a:rPr lang="ru-RU" sz="2000" dirty="0">
                <a:latin typeface="Swift"/>
              </a:rPr>
              <a:t>территория, концентрация высокотехнологичных и наукоемких производств</a:t>
            </a:r>
          </a:p>
        </p:txBody>
      </p:sp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94351703-3776-4E07-BD46-230FA0E24E62}"/>
              </a:ext>
            </a:extLst>
          </p:cNvPr>
          <p:cNvSpPr/>
          <p:nvPr/>
        </p:nvSpPr>
        <p:spPr>
          <a:xfrm>
            <a:off x="704863" y="2487525"/>
            <a:ext cx="892732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ru-RU" dirty="0"/>
              <a:t>В экономику района ежегодно вкладывается </a:t>
            </a:r>
            <a:r>
              <a:rPr lang="ru-RU" dirty="0" err="1">
                <a:solidFill>
                  <a:srgbClr val="FF0000"/>
                </a:solidFill>
              </a:rPr>
              <a:t>ок</a:t>
            </a:r>
            <a:r>
              <a:rPr lang="ru-RU" dirty="0">
                <a:solidFill>
                  <a:srgbClr val="FF0000"/>
                </a:solidFill>
              </a:rPr>
              <a:t>. 18 млрд. рублей </a:t>
            </a:r>
            <a:r>
              <a:rPr lang="ru-RU" dirty="0"/>
              <a:t>инвестиций, из которых </a:t>
            </a:r>
            <a:r>
              <a:rPr lang="ru-RU" dirty="0">
                <a:solidFill>
                  <a:srgbClr val="FF0000"/>
                </a:solidFill>
              </a:rPr>
              <a:t>15 млрд. рублей </a:t>
            </a:r>
            <a:r>
              <a:rPr lang="ru-RU" dirty="0"/>
              <a:t>– частные инвестиции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7220D26-A5A5-4CF1-89ED-873B0E9C7A32}"/>
              </a:ext>
            </a:extLst>
          </p:cNvPr>
          <p:cNvSpPr txBox="1"/>
          <p:nvPr/>
        </p:nvSpPr>
        <p:spPr>
          <a:xfrm>
            <a:off x="642632" y="4286741"/>
            <a:ext cx="90517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 err="1">
                <a:solidFill>
                  <a:srgbClr val="FF6600"/>
                </a:solidFill>
              </a:rPr>
              <a:t>Мясниковская</a:t>
            </a:r>
            <a:r>
              <a:rPr lang="ru-RU" dirty="0">
                <a:solidFill>
                  <a:srgbClr val="FF6600"/>
                </a:solidFill>
              </a:rPr>
              <a:t> промышленная зона - </a:t>
            </a:r>
            <a:r>
              <a:rPr lang="ru-RU" dirty="0"/>
              <a:t>включена в перечень индустриальных (промышленных) парков Ростовской области</a:t>
            </a:r>
          </a:p>
        </p:txBody>
      </p:sp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1B714A20-1276-49F5-83AD-72DF252362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632" y="5073403"/>
            <a:ext cx="7030294" cy="1486582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79110AEC-4C6C-4060-981B-035CA4C77A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9025" y="4820794"/>
            <a:ext cx="3260299" cy="2034137"/>
          </a:xfrm>
          <a:prstGeom prst="rect">
            <a:avLst/>
          </a:prstGeom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7E03CCD1-C585-4845-BECA-F94586CFBE2D}"/>
              </a:ext>
            </a:extLst>
          </p:cNvPr>
          <p:cNvSpPr/>
          <p:nvPr/>
        </p:nvSpPr>
        <p:spPr>
          <a:xfrm>
            <a:off x="704862" y="3283952"/>
            <a:ext cx="870431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dirty="0">
                <a:solidFill>
                  <a:srgbClr val="000000"/>
                </a:solidFill>
                <a:latin typeface="Trebuchet MS" panose="020B0603020202020204" pitchFamily="34" charset="0"/>
                <a:ea typeface="Times New Roman" panose="02020603050405020304" pitchFamily="18" charset="0"/>
              </a:rPr>
              <a:t>Объем отгруженной инновационной продукции составляет </a:t>
            </a:r>
            <a:r>
              <a:rPr lang="ru-RU" dirty="0">
                <a:solidFill>
                  <a:srgbClr val="FF0000"/>
                </a:solidFill>
                <a:latin typeface="Trebuchet MS" panose="020B0603020202020204" pitchFamily="34" charset="0"/>
                <a:ea typeface="Times New Roman" panose="02020603050405020304" pitchFamily="18" charset="0"/>
              </a:rPr>
              <a:t>около 800 млн. рублей </a:t>
            </a:r>
            <a:r>
              <a:rPr lang="ru-RU" dirty="0">
                <a:latin typeface="Trebuchet MS" panose="020B0603020202020204" pitchFamily="34" charset="0"/>
                <a:ea typeface="Times New Roman" panose="02020603050405020304" pitchFamily="18" charset="0"/>
              </a:rPr>
              <a:t>в год</a:t>
            </a:r>
            <a:endParaRPr lang="ru-RU" dirty="0">
              <a:latin typeface="Trebuchet MS" panose="020B0603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9635E47-F6E9-4BC9-85B5-A0963552E1D1}"/>
              </a:ext>
            </a:extLst>
          </p:cNvPr>
          <p:cNvSpPr txBox="1"/>
          <p:nvPr/>
        </p:nvSpPr>
        <p:spPr>
          <a:xfrm>
            <a:off x="704864" y="1700863"/>
            <a:ext cx="89273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/>
              <a:t>На территории района осуществляют деятельность </a:t>
            </a:r>
            <a:r>
              <a:rPr lang="ru-RU" dirty="0">
                <a:solidFill>
                  <a:srgbClr val="FF0000"/>
                </a:solidFill>
              </a:rPr>
              <a:t>более 100 </a:t>
            </a:r>
            <a:r>
              <a:rPr lang="ru-RU" dirty="0"/>
              <a:t>обрабатывающих предприятий, </a:t>
            </a:r>
            <a:r>
              <a:rPr lang="ru-RU" dirty="0">
                <a:solidFill>
                  <a:srgbClr val="FF0000"/>
                </a:solidFill>
              </a:rPr>
              <a:t>четверть</a:t>
            </a:r>
            <a:r>
              <a:rPr lang="ru-RU" dirty="0"/>
              <a:t> из которых осуществляют технологические инновации</a:t>
            </a: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4BD58603-EE34-4C8F-B40E-7BBDA9B3F40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30962" y="565666"/>
            <a:ext cx="783951" cy="720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69618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Заголовок 1">
            <a:extLst>
              <a:ext uri="{FF2B5EF4-FFF2-40B4-BE49-F238E27FC236}">
                <a16:creationId xmlns:a16="http://schemas.microsoft.com/office/drawing/2014/main" id="{FCC99E28-FB95-447E-AEF2-731461D310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914" y="376386"/>
            <a:ext cx="8900656" cy="634738"/>
          </a:xfrm>
        </p:spPr>
        <p:txBody>
          <a:bodyPr>
            <a:noAutofit/>
          </a:bodyPr>
          <a:lstStyle/>
          <a:p>
            <a:pPr algn="ctr"/>
            <a:r>
              <a:rPr lang="ru-RU" sz="2400" b="1" dirty="0">
                <a:solidFill>
                  <a:schemeClr val="accent1">
                    <a:lumMod val="75000"/>
                  </a:schemeClr>
                </a:solidFill>
              </a:rPr>
              <a:t>Инвестиционные преимущества </a:t>
            </a:r>
            <a:r>
              <a:rPr lang="ru-RU" sz="2400" b="1" dirty="0" err="1">
                <a:solidFill>
                  <a:schemeClr val="accent1">
                    <a:lumMod val="75000"/>
                  </a:schemeClr>
                </a:solidFill>
              </a:rPr>
              <a:t>Мясниковского</a:t>
            </a:r>
            <a:r>
              <a:rPr lang="ru-RU" sz="2400" b="1" dirty="0">
                <a:solidFill>
                  <a:schemeClr val="accent1">
                    <a:lumMod val="75000"/>
                  </a:schemeClr>
                </a:solidFill>
              </a:rPr>
              <a:t> района</a:t>
            </a:r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3F4EA0BD-45AB-4EC2-9890-07B87DBE70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0242" y="989815"/>
            <a:ext cx="1895475" cy="2943225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5756EC82-D599-4DF9-AFE3-31853EB59D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36101" y="990417"/>
            <a:ext cx="1800225" cy="2971800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DAEF84A6-0B4D-46C6-9B97-7A7A5C2EC5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78951" y="4103705"/>
            <a:ext cx="1857375" cy="2754295"/>
          </a:xfrm>
          <a:prstGeom prst="rect">
            <a:avLst/>
          </a:prstGeom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D6A391CD-E4FE-4C77-9AC3-DC0219DA66F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25976" y="3952875"/>
            <a:ext cx="1838325" cy="2905125"/>
          </a:xfrm>
          <a:prstGeom prst="rect">
            <a:avLst/>
          </a:prstGeom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EAA3890E-2496-4B23-A7CA-CEB192A0A3C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1192" y="3990975"/>
            <a:ext cx="1914525" cy="2867025"/>
          </a:xfrm>
          <a:prstGeom prst="rect">
            <a:avLst/>
          </a:prstGeom>
        </p:spPr>
      </p:pic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090CABC4-4F7C-4255-9B39-E131E4DBD7E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92651" y="989815"/>
            <a:ext cx="1733550" cy="2371725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7C7D2538-D433-4B68-A5F4-DB89F796BB0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7459" y="989815"/>
            <a:ext cx="1905000" cy="2362200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7F620198-ED76-4BCD-A405-7D378A7ADAA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87459" y="3714750"/>
            <a:ext cx="1905000" cy="3143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99508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9369248-E10B-4300-8701-BB0D07CA500B}"/>
              </a:ext>
            </a:extLst>
          </p:cNvPr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ru-RU" dirty="0"/>
              <a:t>ИНЖЕНЕРНАЯ ИНФРАСТРУКТУРА</a:t>
            </a:r>
          </a:p>
        </p:txBody>
      </p:sp>
      <p:pic>
        <p:nvPicPr>
          <p:cNvPr id="1026" name="Picture 2" descr="Газопровод – Бесплатные иконки: промышленность">
            <a:extLst>
              <a:ext uri="{FF2B5EF4-FFF2-40B4-BE49-F238E27FC236}">
                <a16:creationId xmlns:a16="http://schemas.microsoft.com/office/drawing/2014/main" id="{967BD07B-B26B-458D-99CC-D89B9357BC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9278" y="1519784"/>
            <a:ext cx="632324" cy="607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A40E75E-894C-4F04-85DC-E720B6FC7991}"/>
              </a:ext>
            </a:extLst>
          </p:cNvPr>
          <p:cNvSpPr txBox="1"/>
          <p:nvPr/>
        </p:nvSpPr>
        <p:spPr>
          <a:xfrm>
            <a:off x="768661" y="2108229"/>
            <a:ext cx="18319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/>
              <a:t>Газоснабжение</a:t>
            </a:r>
          </a:p>
        </p:txBody>
      </p:sp>
      <p:pic>
        <p:nvPicPr>
          <p:cNvPr id="1032" name="Picture 8" descr="Водоснабжение – Бесплатные иконки: архитектура и город">
            <a:extLst>
              <a:ext uri="{FF2B5EF4-FFF2-40B4-BE49-F238E27FC236}">
                <a16:creationId xmlns:a16="http://schemas.microsoft.com/office/drawing/2014/main" id="{78D32482-4A41-452A-8DCA-962E6E8881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7108" y="1465509"/>
            <a:ext cx="755008" cy="755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B6AE2DD-36FB-4EAF-8A82-EED188A4844C}"/>
              </a:ext>
            </a:extLst>
          </p:cNvPr>
          <p:cNvSpPr txBox="1"/>
          <p:nvPr/>
        </p:nvSpPr>
        <p:spPr>
          <a:xfrm>
            <a:off x="3776886" y="2138314"/>
            <a:ext cx="19724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/>
              <a:t>Водоснабжение</a:t>
            </a:r>
          </a:p>
        </p:txBody>
      </p:sp>
      <p:pic>
        <p:nvPicPr>
          <p:cNvPr id="1034" name="Picture 10" descr="Канализация – Бесплатные иконки: разнообразный">
            <a:extLst>
              <a:ext uri="{FF2B5EF4-FFF2-40B4-BE49-F238E27FC236}">
                <a16:creationId xmlns:a16="http://schemas.microsoft.com/office/drawing/2014/main" id="{0F0587F0-E74B-4F68-A91C-DAE860A1EF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3227" y="1465509"/>
            <a:ext cx="853760" cy="853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A42269C-E5D2-455B-9F9D-728A8076FEEC}"/>
              </a:ext>
            </a:extLst>
          </p:cNvPr>
          <p:cNvSpPr txBox="1"/>
          <p:nvPr/>
        </p:nvSpPr>
        <p:spPr>
          <a:xfrm>
            <a:off x="6925638" y="2134603"/>
            <a:ext cx="19724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/>
              <a:t>Водоотведение</a:t>
            </a:r>
          </a:p>
        </p:txBody>
      </p:sp>
      <p:pic>
        <p:nvPicPr>
          <p:cNvPr id="1038" name="Picture 14" descr="Beyaz Arka Plan Üzerinde Izole Trafo Merkezi Simgesini Stok Vektör Sanatı &amp;  Azerbaycan'nin Daha Fazla Görseli - iStock">
            <a:extLst>
              <a:ext uri="{FF2B5EF4-FFF2-40B4-BE49-F238E27FC236}">
                <a16:creationId xmlns:a16="http://schemas.microsoft.com/office/drawing/2014/main" id="{299A709D-52A2-4C30-9B8E-B7FC5953F7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004" y="3825360"/>
            <a:ext cx="1240872" cy="1240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611894F-12ED-41C3-91AE-724F62319B62}"/>
              </a:ext>
            </a:extLst>
          </p:cNvPr>
          <p:cNvSpPr txBox="1"/>
          <p:nvPr/>
        </p:nvSpPr>
        <p:spPr>
          <a:xfrm>
            <a:off x="556304" y="4742935"/>
            <a:ext cx="22566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/>
              <a:t>Электроснабжение</a:t>
            </a:r>
          </a:p>
        </p:txBody>
      </p:sp>
      <p:pic>
        <p:nvPicPr>
          <p:cNvPr id="1040" name="Picture 16" descr="Электростанция – Бесплатные иконки: здания">
            <a:extLst>
              <a:ext uri="{FF2B5EF4-FFF2-40B4-BE49-F238E27FC236}">
                <a16:creationId xmlns:a16="http://schemas.microsoft.com/office/drawing/2014/main" id="{315035A6-C95D-4C35-BE77-B14D09FA38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0168" y="3976136"/>
            <a:ext cx="708888" cy="708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E401B897-D2CE-49DE-8A3A-E8A2CB9C30E4}"/>
              </a:ext>
            </a:extLst>
          </p:cNvPr>
          <p:cNvSpPr txBox="1"/>
          <p:nvPr/>
        </p:nvSpPr>
        <p:spPr>
          <a:xfrm>
            <a:off x="3728385" y="4696900"/>
            <a:ext cx="22566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/>
              <a:t>Теплоснабжение</a:t>
            </a:r>
          </a:p>
        </p:txBody>
      </p:sp>
      <p:pic>
        <p:nvPicPr>
          <p:cNvPr id="1042" name="Picture 18" descr="Подключение мобильного телефона к Интернету – Бесплатные иконки:  Инструменты и посуда">
            <a:extLst>
              <a:ext uri="{FF2B5EF4-FFF2-40B4-BE49-F238E27FC236}">
                <a16:creationId xmlns:a16="http://schemas.microsoft.com/office/drawing/2014/main" id="{55CA0E76-1E4D-4992-923C-9B4D565C22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6230" y="4127898"/>
            <a:ext cx="494950" cy="494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03AD643-756A-4329-BDCA-5F0BFDE45A8F}"/>
              </a:ext>
            </a:extLst>
          </p:cNvPr>
          <p:cNvSpPr txBox="1"/>
          <p:nvPr/>
        </p:nvSpPr>
        <p:spPr>
          <a:xfrm>
            <a:off x="6916020" y="4685024"/>
            <a:ext cx="20553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/>
              <a:t>Связь и Интернет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CFE7A26-1373-4021-A7F9-EBAB87C5CB24}"/>
              </a:ext>
            </a:extLst>
          </p:cNvPr>
          <p:cNvSpPr txBox="1"/>
          <p:nvPr/>
        </p:nvSpPr>
        <p:spPr>
          <a:xfrm>
            <a:off x="691485" y="2524146"/>
            <a:ext cx="2236511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ru-RU" sz="1100" dirty="0">
                <a:latin typeface="Montserrat"/>
              </a:rPr>
              <a:t>Общая протяженность, км: 329,0</a:t>
            </a:r>
          </a:p>
          <a:p>
            <a:pPr>
              <a:spcBef>
                <a:spcPts val="600"/>
              </a:spcBef>
            </a:pPr>
            <a:r>
              <a:rPr lang="ru-RU" sz="1100" dirty="0">
                <a:latin typeface="Montserrat"/>
              </a:rPr>
              <a:t>Тариф (для ЮЛ), руб./м3: от 7,619  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B18E0E7-0F42-4AF8-82D6-708155F11AD2}"/>
              </a:ext>
            </a:extLst>
          </p:cNvPr>
          <p:cNvSpPr txBox="1"/>
          <p:nvPr/>
        </p:nvSpPr>
        <p:spPr>
          <a:xfrm>
            <a:off x="3728385" y="2524146"/>
            <a:ext cx="2367615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ru-RU" sz="1100" dirty="0">
                <a:latin typeface="Montserrat"/>
              </a:rPr>
              <a:t>Общая протяженность, км: 345,7</a:t>
            </a:r>
          </a:p>
          <a:p>
            <a:pPr>
              <a:spcBef>
                <a:spcPts val="600"/>
              </a:spcBef>
            </a:pPr>
            <a:r>
              <a:rPr lang="ru-RU" sz="1100" dirty="0">
                <a:latin typeface="Montserrat"/>
              </a:rPr>
              <a:t>Тариф (для ЮЛ), руб./м3:  119,92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486F234-8250-448C-8054-B0CD476DA3C0}"/>
              </a:ext>
            </a:extLst>
          </p:cNvPr>
          <p:cNvSpPr txBox="1"/>
          <p:nvPr/>
        </p:nvSpPr>
        <p:spPr>
          <a:xfrm>
            <a:off x="6925638" y="2523472"/>
            <a:ext cx="2465740" cy="5078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600"/>
              </a:spcBef>
            </a:pPr>
            <a:r>
              <a:rPr lang="ru-RU" sz="1100" dirty="0">
                <a:latin typeface="Montserrat"/>
              </a:rPr>
              <a:t>Общая протяженность, км: 9,0</a:t>
            </a:r>
          </a:p>
          <a:p>
            <a:pPr>
              <a:spcBef>
                <a:spcPts val="600"/>
              </a:spcBef>
            </a:pPr>
            <a:r>
              <a:rPr lang="ru-RU" sz="1100" dirty="0">
                <a:latin typeface="Montserrat"/>
              </a:rPr>
              <a:t>Тариф (для ЮЛ), руб./м3: 60,81; 58,72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545C98C-7AE9-4656-8523-AEE60F24F0C2}"/>
              </a:ext>
            </a:extLst>
          </p:cNvPr>
          <p:cNvSpPr txBox="1"/>
          <p:nvPr/>
        </p:nvSpPr>
        <p:spPr>
          <a:xfrm>
            <a:off x="677334" y="5229754"/>
            <a:ext cx="2678632" cy="10926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ru-RU" sz="1100" dirty="0">
                <a:latin typeface="Montserrat"/>
              </a:rPr>
              <a:t>Общая протяженность, км: 525,0</a:t>
            </a:r>
          </a:p>
          <a:p>
            <a:pPr>
              <a:spcBef>
                <a:spcPts val="600"/>
              </a:spcBef>
            </a:pPr>
            <a:r>
              <a:rPr lang="ru-RU" sz="1100" dirty="0">
                <a:latin typeface="Montserrat"/>
              </a:rPr>
              <a:t>Тариф (для ЮЛ), руб./кВт: от 9,76</a:t>
            </a:r>
          </a:p>
          <a:p>
            <a:pPr>
              <a:spcBef>
                <a:spcPts val="600"/>
              </a:spcBef>
            </a:pPr>
            <a:r>
              <a:rPr lang="ru-RU" sz="1100" dirty="0">
                <a:latin typeface="Montserrat"/>
              </a:rPr>
              <a:t>Текущий резерв мощности для технологического присоединения, МВт: 10,41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C5D241F-6D45-4048-A5E6-926A9CFAA7D1}"/>
              </a:ext>
            </a:extLst>
          </p:cNvPr>
          <p:cNvSpPr txBox="1"/>
          <p:nvPr/>
        </p:nvSpPr>
        <p:spPr>
          <a:xfrm>
            <a:off x="3745264" y="5229754"/>
            <a:ext cx="2313454" cy="5078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600"/>
              </a:spcBef>
            </a:pPr>
            <a:r>
              <a:rPr lang="ru-RU" sz="1100" dirty="0">
                <a:latin typeface="Montserrat"/>
              </a:rPr>
              <a:t>Общая протяженность, км: 16,6</a:t>
            </a:r>
          </a:p>
          <a:p>
            <a:pPr>
              <a:spcBef>
                <a:spcPts val="600"/>
              </a:spcBef>
            </a:pPr>
            <a:r>
              <a:rPr lang="ru-RU" sz="1100" dirty="0">
                <a:latin typeface="Montserrat"/>
              </a:rPr>
              <a:t>Тариф (для ЮЛ), руб./Гкал: 3127,61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EEBA473-07AA-4896-8548-C691A69CD438}"/>
              </a:ext>
            </a:extLst>
          </p:cNvPr>
          <p:cNvSpPr txBox="1"/>
          <p:nvPr/>
        </p:nvSpPr>
        <p:spPr>
          <a:xfrm>
            <a:off x="6780665" y="5155793"/>
            <a:ext cx="231345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ru-RU" sz="1100" dirty="0">
                <a:latin typeface="Montserrat"/>
              </a:rPr>
              <a:t>Свободная емкость телефонных номеров и портов Интернет – 6041</a:t>
            </a:r>
          </a:p>
          <a:p>
            <a:pPr>
              <a:spcBef>
                <a:spcPts val="600"/>
              </a:spcBef>
            </a:pPr>
            <a:r>
              <a:rPr lang="ru-RU" sz="1100" dirty="0">
                <a:latin typeface="Montserrat"/>
              </a:rPr>
              <a:t>Ростелеком </a:t>
            </a:r>
          </a:p>
          <a:p>
            <a:pPr>
              <a:spcBef>
                <a:spcPts val="600"/>
              </a:spcBef>
            </a:pPr>
            <a:r>
              <a:rPr lang="ru-RU" sz="1100" dirty="0" err="1">
                <a:latin typeface="Montserrat"/>
              </a:rPr>
              <a:t>Интелком</a:t>
            </a:r>
            <a:endParaRPr lang="ru-RU" sz="1100" dirty="0">
              <a:latin typeface="Montserrat"/>
            </a:endParaRPr>
          </a:p>
        </p:txBody>
      </p:sp>
    </p:spTree>
    <p:extLst>
      <p:ext uri="{BB962C8B-B14F-4D97-AF65-F5344CB8AC3E}">
        <p14:creationId xmlns:p14="http://schemas.microsoft.com/office/powerpoint/2010/main" val="13805235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C396B1BD-A25D-455D-82C5-F0A1E4964A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967" y="1089287"/>
            <a:ext cx="4476750" cy="2057400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AC21705B-8D88-4634-8EF2-21A94C269F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4329" y="1213112"/>
            <a:ext cx="4857750" cy="1809750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EA9CDC38-EABC-4A52-829D-36B5AA868C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4329" y="3429000"/>
            <a:ext cx="5048250" cy="207645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3DBAF0B-4A6B-4A71-B47B-FFACE6E134A0}"/>
              </a:ext>
            </a:extLst>
          </p:cNvPr>
          <p:cNvSpPr txBox="1"/>
          <p:nvPr/>
        </p:nvSpPr>
        <p:spPr>
          <a:xfrm>
            <a:off x="1329834" y="432073"/>
            <a:ext cx="68451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400" b="1" dirty="0">
                <a:solidFill>
                  <a:srgbClr val="80AA22"/>
                </a:solidFill>
              </a:rPr>
              <a:t>Перечень ресурсоснабжающих организаций</a:t>
            </a:r>
          </a:p>
        </p:txBody>
      </p:sp>
      <p:pic>
        <p:nvPicPr>
          <p:cNvPr id="2050" name="Picture 2" descr="Газопровод – Бесплатные иконки: промышленность">
            <a:extLst>
              <a:ext uri="{FF2B5EF4-FFF2-40B4-BE49-F238E27FC236}">
                <a16:creationId xmlns:a16="http://schemas.microsoft.com/office/drawing/2014/main" id="{F6D6E1B5-3B04-4612-80C9-2E54AF4AC5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5934" y="1168923"/>
            <a:ext cx="320511" cy="320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Иконки электричество - 77,461 бесплатных иконок">
            <a:extLst>
              <a:ext uri="{FF2B5EF4-FFF2-40B4-BE49-F238E27FC236}">
                <a16:creationId xmlns:a16="http://schemas.microsoft.com/office/drawing/2014/main" id="{41CB3758-AA3A-44B0-9920-D26135B5FE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2807" y="1241391"/>
            <a:ext cx="434566" cy="434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Иконки водоснабжение - 740 бесплатных иконок">
            <a:extLst>
              <a:ext uri="{FF2B5EF4-FFF2-40B4-BE49-F238E27FC236}">
                <a16:creationId xmlns:a16="http://schemas.microsoft.com/office/drawing/2014/main" id="{1030CF5A-EEE1-4953-A573-70883C4C4D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2440" y="3429000"/>
            <a:ext cx="336910" cy="336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1D42F747-3575-489E-BFAA-DB4D0A62039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761" y="5806812"/>
            <a:ext cx="975533" cy="975533"/>
          </a:xfrm>
          <a:prstGeom prst="rect">
            <a:avLst/>
          </a:prstGeom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9A257943-A7DC-4FC5-A164-9B8AC35FAC9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0465" y="5806813"/>
            <a:ext cx="975535" cy="975535"/>
          </a:xfrm>
          <a:prstGeom prst="rect">
            <a:avLst/>
          </a:prstGeom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06BC0C23-325D-4D60-A5EB-C2CFD4ABF87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9081" y="5806813"/>
            <a:ext cx="975535" cy="975535"/>
          </a:xfrm>
          <a:prstGeom prst="rect">
            <a:avLst/>
          </a:prstGeom>
        </p:spPr>
      </p:pic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2E31B878-EAB2-44A8-9AD3-A6280277A198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8575" y="5806813"/>
            <a:ext cx="975534" cy="975534"/>
          </a:xfrm>
          <a:prstGeom prst="rect">
            <a:avLst/>
          </a:prstGeom>
        </p:spPr>
      </p:pic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4400A57D-CFE9-4ABC-91E5-AE86F95B6C5F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07967" y="3428999"/>
            <a:ext cx="3324225" cy="2095500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1842BACD-80D2-4C78-836F-F106BFF6A44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858898" y="3301104"/>
            <a:ext cx="420626" cy="423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33316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B2D8DDC-1BF3-41C1-AD08-33B266288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304" y="943356"/>
            <a:ext cx="8596668" cy="1320800"/>
          </a:xfrm>
        </p:spPr>
        <p:txBody>
          <a:bodyPr>
            <a:normAutofit/>
          </a:bodyPr>
          <a:lstStyle/>
          <a:p>
            <a:pPr algn="ctr"/>
            <a:r>
              <a:rPr lang="ru-RU" dirty="0"/>
              <a:t>Крупные инвестиционные проекты, завершенные в 2025 году</a:t>
            </a:r>
          </a:p>
        </p:txBody>
      </p:sp>
      <p:pic>
        <p:nvPicPr>
          <p:cNvPr id="6" name="Объект 5">
            <a:extLst>
              <a:ext uri="{FF2B5EF4-FFF2-40B4-BE49-F238E27FC236}">
                <a16:creationId xmlns:a16="http://schemas.microsoft.com/office/drawing/2014/main" id="{A1E5B8F8-7766-4FF3-A859-9DD1A25698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4952" y="2297265"/>
            <a:ext cx="4227681" cy="2812132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61D30C9-4D64-4FBB-B716-1EABF38E712E}"/>
              </a:ext>
            </a:extLst>
          </p:cNvPr>
          <p:cNvSpPr txBox="1"/>
          <p:nvPr/>
        </p:nvSpPr>
        <p:spPr>
          <a:xfrm>
            <a:off x="7264866" y="447306"/>
            <a:ext cx="18630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/>
              <a:t>Истории успеха</a:t>
            </a:r>
          </a:p>
        </p:txBody>
      </p:sp>
      <p:pic>
        <p:nvPicPr>
          <p:cNvPr id="7" name="Picture 2" descr="Бизнес-план – Бесплатные иконки: бизнес и финансы">
            <a:extLst>
              <a:ext uri="{FF2B5EF4-FFF2-40B4-BE49-F238E27FC236}">
                <a16:creationId xmlns:a16="http://schemas.microsoft.com/office/drawing/2014/main" id="{FB0E9EDA-E5C7-4C11-83C0-6C3DC5AD99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347" y="2671119"/>
            <a:ext cx="441987" cy="441987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extLst/>
        </p:spPr>
      </p:pic>
      <p:sp>
        <p:nvSpPr>
          <p:cNvPr id="8" name="Прямоугольник 7">
            <a:extLst>
              <a:ext uri="{FF2B5EF4-FFF2-40B4-BE49-F238E27FC236}">
                <a16:creationId xmlns:a16="http://schemas.microsoft.com/office/drawing/2014/main" id="{9DBA4B67-60EB-40F3-94DA-D4F48A36CF4D}"/>
              </a:ext>
            </a:extLst>
          </p:cNvPr>
          <p:cNvSpPr/>
          <p:nvPr/>
        </p:nvSpPr>
        <p:spPr>
          <a:xfrm>
            <a:off x="799751" y="2568946"/>
            <a:ext cx="557588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dirty="0">
                <a:solidFill>
                  <a:srgbClr val="2C2D2E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Открытие первого в России </a:t>
            </a:r>
            <a:r>
              <a:rPr lang="ru-RU" dirty="0" err="1">
                <a:solidFill>
                  <a:srgbClr val="2C2D2E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мультибрендового</a:t>
            </a:r>
            <a:r>
              <a:rPr lang="ru-RU" dirty="0">
                <a:solidFill>
                  <a:srgbClr val="2C2D2E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центра «Белорусские машины»</a:t>
            </a:r>
            <a:endParaRPr lang="ru-RU" dirty="0"/>
          </a:p>
        </p:txBody>
      </p:sp>
      <p:pic>
        <p:nvPicPr>
          <p:cNvPr id="9" name="Picture 2" descr="Инвестиции – Бесплатные иконки: бизнес и финансы">
            <a:extLst>
              <a:ext uri="{FF2B5EF4-FFF2-40B4-BE49-F238E27FC236}">
                <a16:creationId xmlns:a16="http://schemas.microsoft.com/office/drawing/2014/main" id="{7AEB7882-2225-4686-BB7B-8682C88BA0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942" y="3646787"/>
            <a:ext cx="326363" cy="326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Рубль – Бесплатные иконки: бизнес">
            <a:extLst>
              <a:ext uri="{FF2B5EF4-FFF2-40B4-BE49-F238E27FC236}">
                <a16:creationId xmlns:a16="http://schemas.microsoft.com/office/drawing/2014/main" id="{44836184-E95D-426B-83A5-0A1BF50BCB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942" y="4180469"/>
            <a:ext cx="326362" cy="326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Рабочий – Бесплатные иконки: люди">
            <a:extLst>
              <a:ext uri="{FF2B5EF4-FFF2-40B4-BE49-F238E27FC236}">
                <a16:creationId xmlns:a16="http://schemas.microsoft.com/office/drawing/2014/main" id="{54181E5B-9C05-4334-8169-20E94E2E9C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158" y="4714150"/>
            <a:ext cx="326363" cy="326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Прямоугольник 11">
            <a:extLst>
              <a:ext uri="{FF2B5EF4-FFF2-40B4-BE49-F238E27FC236}">
                <a16:creationId xmlns:a16="http://schemas.microsoft.com/office/drawing/2014/main" id="{E99842A1-9124-4161-94F6-74A92B2A85F9}"/>
              </a:ext>
            </a:extLst>
          </p:cNvPr>
          <p:cNvSpPr/>
          <p:nvPr/>
        </p:nvSpPr>
        <p:spPr>
          <a:xfrm>
            <a:off x="834486" y="3355071"/>
            <a:ext cx="6096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ru-RU" dirty="0"/>
          </a:p>
          <a:p>
            <a:r>
              <a:rPr lang="ru-RU" dirty="0"/>
              <a:t>ООО «РЕГИОНАЛЬНЫЙ  ЦЕНТР МАЗ ЮГ» </a:t>
            </a:r>
          </a:p>
          <a:p>
            <a:endParaRPr lang="ru-RU" dirty="0"/>
          </a:p>
          <a:p>
            <a:r>
              <a:rPr lang="en-US" dirty="0"/>
              <a:t>6</a:t>
            </a:r>
            <a:r>
              <a:rPr lang="ru-RU" dirty="0"/>
              <a:t>00 млн. рублей</a:t>
            </a:r>
          </a:p>
          <a:p>
            <a:endParaRPr lang="ru-RU" dirty="0"/>
          </a:p>
          <a:p>
            <a:r>
              <a:rPr lang="ru-RU" dirty="0"/>
              <a:t>60 новых рабочих мест</a:t>
            </a:r>
          </a:p>
        </p:txBody>
      </p:sp>
      <p:sp>
        <p:nvSpPr>
          <p:cNvPr id="13" name="Прямоугольник 12">
            <a:extLst>
              <a:ext uri="{FF2B5EF4-FFF2-40B4-BE49-F238E27FC236}">
                <a16:creationId xmlns:a16="http://schemas.microsoft.com/office/drawing/2014/main" id="{AE076FBC-50A8-4F5C-B764-707D76058E44}"/>
              </a:ext>
            </a:extLst>
          </p:cNvPr>
          <p:cNvSpPr/>
          <p:nvPr/>
        </p:nvSpPr>
        <p:spPr>
          <a:xfrm>
            <a:off x="799751" y="5441197"/>
            <a:ext cx="760601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dirty="0">
                <a:solidFill>
                  <a:srgbClr val="2C2D2E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Центр «Белорусские машины» - важный промышленный и сервисный узел, обеспечивающий продажу и обслуживание техники для всего юга страны, включая воссоединённые территории Донбасса.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2483926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1">
            <a:extLst>
              <a:ext uri="{FF2B5EF4-FFF2-40B4-BE49-F238E27FC236}">
                <a16:creationId xmlns:a16="http://schemas.microsoft.com/office/drawing/2014/main" id="{67C10E2D-73B0-4EDB-B044-1F3F8AC572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9944" y="132666"/>
            <a:ext cx="8596668" cy="682305"/>
          </a:xfrm>
        </p:spPr>
        <p:txBody>
          <a:bodyPr>
            <a:normAutofit/>
          </a:bodyPr>
          <a:lstStyle/>
          <a:p>
            <a:r>
              <a:rPr lang="ru-RU" dirty="0"/>
              <a:t>Реализуемые инвестиционные проекты</a:t>
            </a:r>
          </a:p>
        </p:txBody>
      </p:sp>
      <p:pic>
        <p:nvPicPr>
          <p:cNvPr id="5" name="Picture 2" descr="Бизнес-план – Бесплатные иконки: бизнес и финансы">
            <a:extLst>
              <a:ext uri="{FF2B5EF4-FFF2-40B4-BE49-F238E27FC236}">
                <a16:creationId xmlns:a16="http://schemas.microsoft.com/office/drawing/2014/main" id="{1BF9D9CD-51A2-46CE-84C2-60F168FE2E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061" y="1194231"/>
            <a:ext cx="441987" cy="441987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noFill/>
          </a:ln>
          <a:extLst/>
        </p:spPr>
      </p:pic>
      <p:pic>
        <p:nvPicPr>
          <p:cNvPr id="6" name="Picture 2" descr="Инвестиции – Бесплатные иконки: бизнес и финансы">
            <a:extLst>
              <a:ext uri="{FF2B5EF4-FFF2-40B4-BE49-F238E27FC236}">
                <a16:creationId xmlns:a16="http://schemas.microsoft.com/office/drawing/2014/main" id="{7A346570-6CA6-401A-9D39-EF6B56ACF4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878" y="2125971"/>
            <a:ext cx="326363" cy="326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Рубль – Бесплатные иконки: бизнес">
            <a:extLst>
              <a:ext uri="{FF2B5EF4-FFF2-40B4-BE49-F238E27FC236}">
                <a16:creationId xmlns:a16="http://schemas.microsoft.com/office/drawing/2014/main" id="{7E956CB9-6C94-45D2-9024-76E3ACB69D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878" y="2807902"/>
            <a:ext cx="326362" cy="326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Рабочий – Бесплатные иконки: люди">
            <a:extLst>
              <a:ext uri="{FF2B5EF4-FFF2-40B4-BE49-F238E27FC236}">
                <a16:creationId xmlns:a16="http://schemas.microsoft.com/office/drawing/2014/main" id="{61171378-0909-49A8-9023-E9DDC091DE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872" y="3521701"/>
            <a:ext cx="326363" cy="326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Прямоугольник 8">
            <a:extLst>
              <a:ext uri="{FF2B5EF4-FFF2-40B4-BE49-F238E27FC236}">
                <a16:creationId xmlns:a16="http://schemas.microsoft.com/office/drawing/2014/main" id="{C3A75CA2-42C6-43CF-B92E-67E500F2683D}"/>
              </a:ext>
            </a:extLst>
          </p:cNvPr>
          <p:cNvSpPr/>
          <p:nvPr/>
        </p:nvSpPr>
        <p:spPr>
          <a:xfrm>
            <a:off x="1149861" y="1121956"/>
            <a:ext cx="5118964" cy="27699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dirty="0"/>
              <a:t>Создание Индустриального парка «</a:t>
            </a:r>
            <a:r>
              <a:rPr lang="ru-RU" dirty="0" err="1"/>
              <a:t>Мясниковский</a:t>
            </a:r>
            <a:r>
              <a:rPr lang="ru-RU" dirty="0"/>
              <a:t>»</a:t>
            </a:r>
          </a:p>
          <a:p>
            <a:endParaRPr lang="ru-RU" sz="2800" dirty="0"/>
          </a:p>
          <a:p>
            <a:r>
              <a:rPr lang="ru-RU" dirty="0"/>
              <a:t>ИП Шапошников А.В.</a:t>
            </a:r>
          </a:p>
          <a:p>
            <a:endParaRPr lang="ru-RU" sz="2800" dirty="0"/>
          </a:p>
          <a:p>
            <a:r>
              <a:rPr lang="ru-RU" dirty="0"/>
              <a:t>580 млн. рублей</a:t>
            </a:r>
          </a:p>
          <a:p>
            <a:endParaRPr lang="ru-RU" sz="2800" dirty="0"/>
          </a:p>
          <a:p>
            <a:r>
              <a:rPr lang="ru-RU" dirty="0"/>
              <a:t>100 новых рабочих мест</a:t>
            </a:r>
          </a:p>
        </p:txBody>
      </p:sp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D819B8FB-3C05-493A-BDA3-4012AA67142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872" y="4002441"/>
            <a:ext cx="3671853" cy="2753890"/>
          </a:xfrm>
          <a:prstGeom prst="rect">
            <a:avLst/>
          </a:prstGeom>
        </p:spPr>
      </p:pic>
      <p:pic>
        <p:nvPicPr>
          <p:cNvPr id="2050" name="Picture 2" descr="https://www.donland.ru/upload/uf/aaf/f54w8n0cw9zgutwmpkvlffu3vk8cpx40/RollerRaber3.JPG">
            <a:extLst>
              <a:ext uri="{FF2B5EF4-FFF2-40B4-BE49-F238E27FC236}">
                <a16:creationId xmlns:a16="http://schemas.microsoft.com/office/drawing/2014/main" id="{EA5D770A-FA08-4808-8E8A-066AA8A887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8163" y="1197998"/>
            <a:ext cx="4180907" cy="2784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Прямоугольник 11">
            <a:extLst>
              <a:ext uri="{FF2B5EF4-FFF2-40B4-BE49-F238E27FC236}">
                <a16:creationId xmlns:a16="http://schemas.microsoft.com/office/drawing/2014/main" id="{641CB955-E7FA-4C1A-834C-264D07F111D8}"/>
              </a:ext>
            </a:extLst>
          </p:cNvPr>
          <p:cNvSpPr/>
          <p:nvPr/>
        </p:nvSpPr>
        <p:spPr>
          <a:xfrm>
            <a:off x="5462713" y="4058035"/>
            <a:ext cx="4180907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dirty="0">
                <a:solidFill>
                  <a:srgbClr val="020B22"/>
                </a:solidFill>
                <a:latin typeface="Roboto"/>
              </a:rPr>
              <a:t>В рамках Международной промышленной выставки «Иннопром-2023» 11 июля 2023 года между Правительством Ростовской области и ИП Шапошниковым А.В. подписано соглашение о создании индустриального парка </a:t>
            </a:r>
            <a:r>
              <a:rPr lang="ru-RU" dirty="0" err="1">
                <a:solidFill>
                  <a:srgbClr val="020B22"/>
                </a:solidFill>
                <a:latin typeface="Roboto"/>
              </a:rPr>
              <a:t>Мясниковский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4150336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2171EE64-05CA-4328-915F-21CBCD1F5B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9944" y="132666"/>
            <a:ext cx="8596668" cy="682305"/>
          </a:xfrm>
        </p:spPr>
        <p:txBody>
          <a:bodyPr>
            <a:normAutofit/>
          </a:bodyPr>
          <a:lstStyle/>
          <a:p>
            <a:r>
              <a:rPr lang="ru-RU" dirty="0"/>
              <a:t>Реализуемые инвестиционные проекты</a:t>
            </a:r>
          </a:p>
        </p:txBody>
      </p:sp>
      <p:sp>
        <p:nvSpPr>
          <p:cNvPr id="14" name="Прямоугольник 13">
            <a:extLst>
              <a:ext uri="{FF2B5EF4-FFF2-40B4-BE49-F238E27FC236}">
                <a16:creationId xmlns:a16="http://schemas.microsoft.com/office/drawing/2014/main" id="{04A643D9-F488-4F5A-ABAD-9301D6DB73A9}"/>
              </a:ext>
            </a:extLst>
          </p:cNvPr>
          <p:cNvSpPr/>
          <p:nvPr/>
        </p:nvSpPr>
        <p:spPr>
          <a:xfrm>
            <a:off x="1032669" y="879028"/>
            <a:ext cx="5753493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ru-RU" dirty="0">
                <a:latin typeface="Trebuchet MS" panose="020B0603020202020204" pitchFamily="34" charset="0"/>
              </a:rPr>
              <a:t>Строительство </a:t>
            </a:r>
            <a:r>
              <a:rPr lang="ru-RU" dirty="0" err="1">
                <a:latin typeface="Trebuchet MS" panose="020B0603020202020204" pitchFamily="34" charset="0"/>
              </a:rPr>
              <a:t>Мясниковского</a:t>
            </a:r>
            <a:r>
              <a:rPr lang="ru-RU" dirty="0">
                <a:latin typeface="Trebuchet MS" panose="020B0603020202020204" pitchFamily="34" charset="0"/>
              </a:rPr>
              <a:t> межмуниципального экологического </a:t>
            </a:r>
            <a:r>
              <a:rPr lang="ru-RU" dirty="0" err="1">
                <a:latin typeface="Trebuchet MS" panose="020B0603020202020204" pitchFamily="34" charset="0"/>
              </a:rPr>
              <a:t>отходоперерабатывающего</a:t>
            </a:r>
            <a:r>
              <a:rPr lang="ru-RU" dirty="0">
                <a:latin typeface="Trebuchet MS" panose="020B0603020202020204" pitchFamily="34" charset="0"/>
              </a:rPr>
              <a:t> комплекса (</a:t>
            </a:r>
            <a:r>
              <a:rPr lang="ru-RU" dirty="0" err="1">
                <a:latin typeface="Trebuchet MS" panose="020B0603020202020204" pitchFamily="34" charset="0"/>
              </a:rPr>
              <a:t>Мясниковский</a:t>
            </a:r>
            <a:r>
              <a:rPr lang="ru-RU" dirty="0">
                <a:latin typeface="Trebuchet MS" panose="020B0603020202020204" pitchFamily="34" charset="0"/>
              </a:rPr>
              <a:t> МЭОК)</a:t>
            </a:r>
          </a:p>
          <a:p>
            <a:pPr>
              <a:defRPr/>
            </a:pPr>
            <a:endParaRPr lang="ru-RU" dirty="0">
              <a:latin typeface="Trebuchet MS" panose="020B0603020202020204" pitchFamily="34" charset="0"/>
            </a:endParaRPr>
          </a:p>
          <a:p>
            <a:pPr>
              <a:defRPr/>
            </a:pPr>
            <a:r>
              <a:rPr lang="ru-RU" dirty="0">
                <a:latin typeface="Trebuchet MS" panose="020B0603020202020204" pitchFamily="34" charset="0"/>
              </a:rPr>
              <a:t>ООО «</a:t>
            </a:r>
            <a:r>
              <a:rPr lang="ru-RU" dirty="0" err="1">
                <a:latin typeface="Trebuchet MS" panose="020B0603020202020204" pitchFamily="34" charset="0"/>
              </a:rPr>
              <a:t>ЭкоЦентр</a:t>
            </a:r>
            <a:r>
              <a:rPr lang="ru-RU" dirty="0">
                <a:latin typeface="Trebuchet MS" panose="020B0603020202020204" pitchFamily="34" charset="0"/>
              </a:rPr>
              <a:t>»</a:t>
            </a:r>
          </a:p>
          <a:p>
            <a:pPr>
              <a:defRPr/>
            </a:pPr>
            <a:endParaRPr lang="ru-RU" dirty="0">
              <a:latin typeface="Trebuchet MS" panose="020B0603020202020204" pitchFamily="34" charset="0"/>
            </a:endParaRPr>
          </a:p>
          <a:p>
            <a:pPr>
              <a:defRPr/>
            </a:pPr>
            <a:r>
              <a:rPr lang="ru-RU" dirty="0">
                <a:latin typeface="Trebuchet MS" panose="020B0603020202020204" pitchFamily="34" charset="0"/>
              </a:rPr>
              <a:t> </a:t>
            </a:r>
            <a:r>
              <a:rPr lang="en-US" dirty="0">
                <a:latin typeface="Trebuchet MS" panose="020B0603020202020204" pitchFamily="34" charset="0"/>
              </a:rPr>
              <a:t>5608,7</a:t>
            </a:r>
            <a:r>
              <a:rPr lang="ru-RU" dirty="0">
                <a:latin typeface="Trebuchet MS" panose="020B0603020202020204" pitchFamily="34" charset="0"/>
              </a:rPr>
              <a:t> млн. рублей</a:t>
            </a:r>
          </a:p>
          <a:p>
            <a:pPr>
              <a:defRPr/>
            </a:pPr>
            <a:endParaRPr lang="ru-RU" dirty="0">
              <a:latin typeface="Trebuchet MS" panose="020B0603020202020204" pitchFamily="34" charset="0"/>
            </a:endParaRPr>
          </a:p>
          <a:p>
            <a:pPr>
              <a:defRPr/>
            </a:pPr>
            <a:r>
              <a:rPr lang="en-US" dirty="0">
                <a:latin typeface="Trebuchet MS" panose="020B0603020202020204" pitchFamily="34" charset="0"/>
              </a:rPr>
              <a:t>235</a:t>
            </a:r>
            <a:r>
              <a:rPr lang="ru-RU" dirty="0">
                <a:latin typeface="Trebuchet MS" panose="020B0603020202020204" pitchFamily="34" charset="0"/>
              </a:rPr>
              <a:t> новых рабочих мест</a:t>
            </a:r>
          </a:p>
        </p:txBody>
      </p:sp>
      <p:pic>
        <p:nvPicPr>
          <p:cNvPr id="1026" name="Picture 2" descr="Бизнес-план – Бесплатные иконки: бизнес и финансы">
            <a:extLst>
              <a:ext uri="{FF2B5EF4-FFF2-40B4-BE49-F238E27FC236}">
                <a16:creationId xmlns:a16="http://schemas.microsoft.com/office/drawing/2014/main" id="{EDBF82BB-609F-4FB6-8839-AAE34B932E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681" y="976745"/>
            <a:ext cx="441987" cy="441987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noFill/>
          </a:ln>
          <a:extLst/>
        </p:spPr>
      </p:pic>
      <p:pic>
        <p:nvPicPr>
          <p:cNvPr id="1028" name="Picture 4" descr="Рубль – Бесплатные иконки: бизнес">
            <a:extLst>
              <a:ext uri="{FF2B5EF4-FFF2-40B4-BE49-F238E27FC236}">
                <a16:creationId xmlns:a16="http://schemas.microsoft.com/office/drawing/2014/main" id="{8333D2F3-F29E-4E27-942B-32A492FBE6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413" y="2555812"/>
            <a:ext cx="326362" cy="326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Рабочий – Бесплатные иконки: люди">
            <a:extLst>
              <a:ext uri="{FF2B5EF4-FFF2-40B4-BE49-F238E27FC236}">
                <a16:creationId xmlns:a16="http://schemas.microsoft.com/office/drawing/2014/main" id="{DC438AB1-7726-40F1-8F7C-7C7E3BE67F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305" y="3077128"/>
            <a:ext cx="326363" cy="326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Инвестиции – Бесплатные иконки: бизнес и финансы">
            <a:extLst>
              <a:ext uri="{FF2B5EF4-FFF2-40B4-BE49-F238E27FC236}">
                <a16:creationId xmlns:a16="http://schemas.microsoft.com/office/drawing/2014/main" id="{169CE62E-E078-4EA7-8D37-82DCAE70EF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305" y="1962723"/>
            <a:ext cx="326363" cy="326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BE033407-4BE1-4B76-876B-7A5936ABA11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1163" y="814971"/>
            <a:ext cx="2700956" cy="2784457"/>
          </a:xfrm>
          <a:prstGeom prst="rect">
            <a:avLst/>
          </a:prstGeom>
        </p:spPr>
      </p:pic>
      <p:pic>
        <p:nvPicPr>
          <p:cNvPr id="15" name="Picture 2" descr="Бизнес-план – Бесплатные иконки: бизнес и финансы">
            <a:extLst>
              <a:ext uri="{FF2B5EF4-FFF2-40B4-BE49-F238E27FC236}">
                <a16:creationId xmlns:a16="http://schemas.microsoft.com/office/drawing/2014/main" id="{63E3D84E-C83B-49F7-A3FE-05F1378A6D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419" y="4212667"/>
            <a:ext cx="441987" cy="441987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noFill/>
          </a:ln>
          <a:extLst/>
        </p:spPr>
      </p:pic>
      <p:pic>
        <p:nvPicPr>
          <p:cNvPr id="18" name="Picture 2" descr="Инвестиции – Бесплатные иконки: бизнес и финансы">
            <a:extLst>
              <a:ext uri="{FF2B5EF4-FFF2-40B4-BE49-F238E27FC236}">
                <a16:creationId xmlns:a16="http://schemas.microsoft.com/office/drawing/2014/main" id="{7516CCCB-7C2D-445E-90D3-E547FC5418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413" y="4955638"/>
            <a:ext cx="326363" cy="326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Рубль – Бесплатные иконки: бизнес">
            <a:extLst>
              <a:ext uri="{FF2B5EF4-FFF2-40B4-BE49-F238E27FC236}">
                <a16:creationId xmlns:a16="http://schemas.microsoft.com/office/drawing/2014/main" id="{24C4BBAB-6B0E-4348-861E-EEEA223AC7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945" y="5523601"/>
            <a:ext cx="326362" cy="326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6" descr="Рабочий – Бесплатные иконки: люди">
            <a:extLst>
              <a:ext uri="{FF2B5EF4-FFF2-40B4-BE49-F238E27FC236}">
                <a16:creationId xmlns:a16="http://schemas.microsoft.com/office/drawing/2014/main" id="{EF98FC6B-CD3F-496A-9A29-2A8F90788F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413" y="6034244"/>
            <a:ext cx="326363" cy="326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Прямоугольник 22">
            <a:extLst>
              <a:ext uri="{FF2B5EF4-FFF2-40B4-BE49-F238E27FC236}">
                <a16:creationId xmlns:a16="http://schemas.microsoft.com/office/drawing/2014/main" id="{D5F37D3B-0AD6-4FDF-9B3F-58B52E2753A5}"/>
              </a:ext>
            </a:extLst>
          </p:cNvPr>
          <p:cNvSpPr/>
          <p:nvPr/>
        </p:nvSpPr>
        <p:spPr>
          <a:xfrm>
            <a:off x="1032669" y="4302818"/>
            <a:ext cx="5753493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ru-RU" dirty="0">
                <a:latin typeface="Trebuchet MS" panose="020B0603020202020204" pitchFamily="34" charset="0"/>
              </a:rPr>
              <a:t>Строительство нового колбасного завода</a:t>
            </a:r>
          </a:p>
          <a:p>
            <a:pPr>
              <a:defRPr/>
            </a:pPr>
            <a:endParaRPr lang="ru-RU" sz="700" dirty="0">
              <a:latin typeface="Trebuchet MS" panose="020B0603020202020204" pitchFamily="34" charset="0"/>
            </a:endParaRPr>
          </a:p>
          <a:p>
            <a:pPr>
              <a:defRPr/>
            </a:pPr>
            <a:endParaRPr lang="ru-RU" dirty="0">
              <a:latin typeface="Trebuchet MS" panose="020B0603020202020204" pitchFamily="34" charset="0"/>
            </a:endParaRPr>
          </a:p>
          <a:p>
            <a:pPr>
              <a:defRPr/>
            </a:pPr>
            <a:r>
              <a:rPr lang="ru-RU" dirty="0">
                <a:latin typeface="Trebuchet MS" panose="020B0603020202020204" pitchFamily="34" charset="0"/>
              </a:rPr>
              <a:t>ООО «Колбасный Завод «Донские Традиции»</a:t>
            </a:r>
          </a:p>
          <a:p>
            <a:pPr>
              <a:defRPr/>
            </a:pPr>
            <a:endParaRPr lang="ru-RU" dirty="0">
              <a:latin typeface="Trebuchet MS" panose="020B0603020202020204" pitchFamily="34" charset="0"/>
            </a:endParaRPr>
          </a:p>
          <a:p>
            <a:pPr>
              <a:defRPr/>
            </a:pPr>
            <a:r>
              <a:rPr lang="en-US" dirty="0">
                <a:latin typeface="Trebuchet MS" panose="020B0603020202020204" pitchFamily="34" charset="0"/>
              </a:rPr>
              <a:t>7</a:t>
            </a:r>
            <a:r>
              <a:rPr lang="ru-RU" dirty="0">
                <a:latin typeface="Trebuchet MS" panose="020B0603020202020204" pitchFamily="34" charset="0"/>
              </a:rPr>
              <a:t>00 млн. рублей</a:t>
            </a:r>
          </a:p>
          <a:p>
            <a:pPr>
              <a:defRPr/>
            </a:pPr>
            <a:endParaRPr lang="ru-RU" dirty="0">
              <a:latin typeface="Trebuchet MS" panose="020B0603020202020204" pitchFamily="34" charset="0"/>
            </a:endParaRPr>
          </a:p>
          <a:p>
            <a:pPr>
              <a:defRPr/>
            </a:pPr>
            <a:r>
              <a:rPr lang="en-US" dirty="0">
                <a:latin typeface="Trebuchet MS" panose="020B0603020202020204" pitchFamily="34" charset="0"/>
              </a:rPr>
              <a:t>2</a:t>
            </a:r>
            <a:r>
              <a:rPr lang="ru-RU" dirty="0">
                <a:latin typeface="Trebuchet MS" panose="020B0603020202020204" pitchFamily="34" charset="0"/>
              </a:rPr>
              <a:t>00 новых рабочих мест</a:t>
            </a: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545D9D02-B081-4135-BA97-4D9156B590F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8425" y="4124591"/>
            <a:ext cx="3720168" cy="2480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86304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CE09C0A3-DC0D-4517-9A71-1D1BC090E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5248" y="441488"/>
            <a:ext cx="8596668" cy="506136"/>
          </a:xfrm>
        </p:spPr>
        <p:txBody>
          <a:bodyPr>
            <a:noAutofit/>
          </a:bodyPr>
          <a:lstStyle/>
          <a:p>
            <a:r>
              <a:rPr lang="ru-RU" sz="3200" dirty="0"/>
              <a:t>ПРИОРИТЕТНЫЕ ИНВЕСТИЦИОННЫЕ НИШИ</a:t>
            </a:r>
            <a:endParaRPr lang="ru-RU" sz="2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80D2FB-4C5F-46F4-9E22-4FA2037D42AF}"/>
              </a:ext>
            </a:extLst>
          </p:cNvPr>
          <p:cNvSpPr txBox="1"/>
          <p:nvPr/>
        </p:nvSpPr>
        <p:spPr>
          <a:xfrm>
            <a:off x="677335" y="1415114"/>
            <a:ext cx="2791730" cy="646331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 rtlCol="0">
            <a:spAutoFit/>
          </a:bodyPr>
          <a:lstStyle/>
          <a:p>
            <a:r>
              <a:rPr lang="ru-RU" dirty="0"/>
              <a:t>ВНУТРЕННИЙ ТУРИЗМ И ПРИДОРОЖНЫЙ СЕРВИС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C96D0B-1FD6-4EF5-AAF2-91E23AF896CD}"/>
              </a:ext>
            </a:extLst>
          </p:cNvPr>
          <p:cNvSpPr txBox="1"/>
          <p:nvPr/>
        </p:nvSpPr>
        <p:spPr>
          <a:xfrm>
            <a:off x="677334" y="2460248"/>
            <a:ext cx="3046027" cy="369332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none" rtlCol="0">
            <a:spAutoFit/>
          </a:bodyPr>
          <a:lstStyle/>
          <a:p>
            <a:r>
              <a:rPr lang="ru-RU" dirty="0"/>
              <a:t>ЛОГИСТИКА И ТРАНСПОРТ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97B632-7C7B-4B42-8103-F50864EB0C2E}"/>
              </a:ext>
            </a:extLst>
          </p:cNvPr>
          <p:cNvSpPr txBox="1"/>
          <p:nvPr/>
        </p:nvSpPr>
        <p:spPr>
          <a:xfrm>
            <a:off x="677334" y="3163316"/>
            <a:ext cx="1390124" cy="369332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none" rtlCol="0">
            <a:spAutoFit/>
          </a:bodyPr>
          <a:lstStyle/>
          <a:p>
            <a:r>
              <a:rPr lang="ru-RU" dirty="0"/>
              <a:t>МЕДИЦИНА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18D4882-D4B4-49F8-9686-071068E82EFC}"/>
              </a:ext>
            </a:extLst>
          </p:cNvPr>
          <p:cNvSpPr txBox="1"/>
          <p:nvPr/>
        </p:nvSpPr>
        <p:spPr>
          <a:xfrm>
            <a:off x="709516" y="4636533"/>
            <a:ext cx="3129094" cy="538609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 rtlCol="0">
            <a:spAutoFit/>
          </a:bodyPr>
          <a:lstStyle/>
          <a:p>
            <a:r>
              <a:rPr lang="ru-RU" dirty="0"/>
              <a:t>СТРОИТЕЛЬСТВО </a:t>
            </a:r>
          </a:p>
          <a:p>
            <a:r>
              <a:rPr lang="ru-RU" sz="1100" dirty="0"/>
              <a:t>(В ТОМ ЧИСЛЕ ЖИЛАЯ ЗАСТРОЙКА)</a:t>
            </a:r>
            <a:endParaRPr lang="ru-RU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C419B4D-92D8-49E7-B0AE-D813BF99BF70}"/>
              </a:ext>
            </a:extLst>
          </p:cNvPr>
          <p:cNvSpPr txBox="1"/>
          <p:nvPr/>
        </p:nvSpPr>
        <p:spPr>
          <a:xfrm>
            <a:off x="677334" y="5711859"/>
            <a:ext cx="4037279" cy="538609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 rtlCol="0">
            <a:spAutoFit/>
          </a:bodyPr>
          <a:lstStyle/>
          <a:p>
            <a:r>
              <a:rPr lang="ru-RU" dirty="0"/>
              <a:t>ОБРАБАТЫВАЮЩИЕ ПРОИЗВОДСТВА </a:t>
            </a:r>
          </a:p>
          <a:p>
            <a:r>
              <a:rPr lang="ru-RU" sz="1100" dirty="0"/>
              <a:t>(ПРИОРИТЕТ- ПЕРЕРАБОТКА С/Х ПРОДУКЦИИ)</a:t>
            </a:r>
            <a:endParaRPr lang="ru-RU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CF5EEFE-6C86-4073-BAE1-C0F6C7BAC26C}"/>
              </a:ext>
            </a:extLst>
          </p:cNvPr>
          <p:cNvSpPr txBox="1"/>
          <p:nvPr/>
        </p:nvSpPr>
        <p:spPr>
          <a:xfrm>
            <a:off x="677334" y="3884246"/>
            <a:ext cx="1766507" cy="369332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 rtlCol="0">
            <a:spAutoFit/>
          </a:bodyPr>
          <a:lstStyle/>
          <a:p>
            <a:r>
              <a:rPr lang="ru-RU" dirty="0"/>
              <a:t>ОБРАЗОВАНИЕ</a:t>
            </a:r>
          </a:p>
        </p:txBody>
      </p:sp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49F54840-A3B1-4FC1-A0E1-5DA78B84FE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1261" y="5475712"/>
            <a:ext cx="1680596" cy="1286249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48827CA3-CDAB-4415-A27C-BE7BD4190E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5710" y="4488866"/>
            <a:ext cx="5181600" cy="838200"/>
          </a:xfrm>
          <a:prstGeom prst="rect">
            <a:avLst/>
          </a:prstGeom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45C12BD3-7D46-465C-9108-4F581988CE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35560" y="2993672"/>
            <a:ext cx="1837782" cy="1390541"/>
          </a:xfrm>
          <a:prstGeom prst="rect">
            <a:avLst/>
          </a:prstGeom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7B95F3F0-CDDA-4D3B-8614-A7C21A9B818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2886" y="5475711"/>
            <a:ext cx="2015452" cy="1286249"/>
          </a:xfrm>
          <a:prstGeom prst="rect">
            <a:avLst/>
          </a:prstGeom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289F0770-EB0E-4964-8E50-88152D2CB4F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5668" y="2993672"/>
            <a:ext cx="2978068" cy="1390541"/>
          </a:xfrm>
          <a:prstGeom prst="rect">
            <a:avLst/>
          </a:prstGeom>
        </p:spPr>
      </p:pic>
      <p:pic>
        <p:nvPicPr>
          <p:cNvPr id="20" name="Рисунок 19">
            <a:extLst>
              <a:ext uri="{FF2B5EF4-FFF2-40B4-BE49-F238E27FC236}">
                <a16:creationId xmlns:a16="http://schemas.microsoft.com/office/drawing/2014/main" id="{FE782B23-AA98-4F86-B6A4-B38D12F8F26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18783" y="1423696"/>
            <a:ext cx="1888778" cy="1402837"/>
          </a:xfrm>
          <a:prstGeom prst="rect">
            <a:avLst/>
          </a:prstGeom>
        </p:spPr>
      </p:pic>
      <p:pic>
        <p:nvPicPr>
          <p:cNvPr id="23" name="Рисунок 22">
            <a:extLst>
              <a:ext uri="{FF2B5EF4-FFF2-40B4-BE49-F238E27FC236}">
                <a16:creationId xmlns:a16="http://schemas.microsoft.com/office/drawing/2014/main" id="{D37FDDDB-70EA-4BE8-B5D9-3F68E9C1BDF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50700" y="1423696"/>
            <a:ext cx="2723302" cy="1393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43483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1F6C2CEE-B766-4BDF-AADB-D715DBBACB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8086" y="2164400"/>
            <a:ext cx="1758380" cy="1675857"/>
          </a:xfrm>
          <a:prstGeom prst="rect">
            <a:avLst/>
          </a:prstGeom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70B0DA1-31EB-4D58-BFC7-0C6EB8352C3E}"/>
              </a:ext>
            </a:extLst>
          </p:cNvPr>
          <p:cNvSpPr/>
          <p:nvPr/>
        </p:nvSpPr>
        <p:spPr>
          <a:xfrm>
            <a:off x="553673" y="1082182"/>
            <a:ext cx="909087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400" dirty="0">
                <a:solidFill>
                  <a:srgbClr val="54595F"/>
                </a:solidFill>
                <a:latin typeface="Roboto"/>
              </a:rPr>
              <a:t>Мы стремимся максимально упростить процесс открытия новых предприятий, убрать барьеры бизнеса, ускорить процесс согласования и получения исходно-разрешительной документации</a:t>
            </a:r>
            <a:endParaRPr lang="ru-RU" sz="1400" dirty="0"/>
          </a:p>
        </p:txBody>
      </p:sp>
      <p:cxnSp>
        <p:nvCxnSpPr>
          <p:cNvPr id="5" name="Прямая соединительная линия 4">
            <a:extLst>
              <a:ext uri="{FF2B5EF4-FFF2-40B4-BE49-F238E27FC236}">
                <a16:creationId xmlns:a16="http://schemas.microsoft.com/office/drawing/2014/main" id="{08C56312-1195-4FA2-82BE-D2581391E7E4}"/>
              </a:ext>
            </a:extLst>
          </p:cNvPr>
          <p:cNvCxnSpPr>
            <a:cxnSpLocks/>
          </p:cNvCxnSpPr>
          <p:nvPr/>
        </p:nvCxnSpPr>
        <p:spPr>
          <a:xfrm>
            <a:off x="671119" y="402672"/>
            <a:ext cx="70467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E7995675-7EB2-49B9-BE9B-AB545AC19EFF}"/>
              </a:ext>
            </a:extLst>
          </p:cNvPr>
          <p:cNvSpPr txBox="1"/>
          <p:nvPr/>
        </p:nvSpPr>
        <p:spPr>
          <a:xfrm>
            <a:off x="1375794" y="271867"/>
            <a:ext cx="141256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100" dirty="0"/>
              <a:t>Помощь инвестору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B8021C0-C565-4CA0-82F4-E47E35B64447}"/>
              </a:ext>
            </a:extLst>
          </p:cNvPr>
          <p:cNvSpPr txBox="1"/>
          <p:nvPr/>
        </p:nvSpPr>
        <p:spPr>
          <a:xfrm>
            <a:off x="553673" y="664282"/>
            <a:ext cx="25266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/>
              <a:t>ПАМЯТКА ИНВЕСТОРУ</a:t>
            </a:r>
          </a:p>
        </p:txBody>
      </p:sp>
      <p:sp>
        <p:nvSpPr>
          <p:cNvPr id="9" name="Прямоугольник 8">
            <a:extLst>
              <a:ext uri="{FF2B5EF4-FFF2-40B4-BE49-F238E27FC236}">
                <a16:creationId xmlns:a16="http://schemas.microsoft.com/office/drawing/2014/main" id="{20AAA0B9-0D97-4C22-AFC8-65645A5C0B3D}"/>
              </a:ext>
            </a:extLst>
          </p:cNvPr>
          <p:cNvSpPr/>
          <p:nvPr/>
        </p:nvSpPr>
        <p:spPr>
          <a:xfrm>
            <a:off x="3329729" y="1714387"/>
            <a:ext cx="2919369" cy="3953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dirty="0"/>
              <a:t>ИНВЕСТОР</a:t>
            </a:r>
          </a:p>
        </p:txBody>
      </p:sp>
      <p:sp>
        <p:nvSpPr>
          <p:cNvPr id="10" name="Прямоугольник: скругленные углы 9">
            <a:extLst>
              <a:ext uri="{FF2B5EF4-FFF2-40B4-BE49-F238E27FC236}">
                <a16:creationId xmlns:a16="http://schemas.microsoft.com/office/drawing/2014/main" id="{32DB2AA0-6D20-4686-8A8C-1224CA43643B}"/>
              </a:ext>
            </a:extLst>
          </p:cNvPr>
          <p:cNvSpPr/>
          <p:nvPr/>
        </p:nvSpPr>
        <p:spPr>
          <a:xfrm>
            <a:off x="717677" y="2303058"/>
            <a:ext cx="2533475" cy="56835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200" dirty="0">
                <a:latin typeface="Trebuchet MS" panose="020B0603020202020204" pitchFamily="34" charset="0"/>
              </a:rPr>
              <a:t>Есть земельный участок или объект инвестиционного вложения</a:t>
            </a:r>
            <a:endParaRPr lang="ru-RU" dirty="0">
              <a:latin typeface="Trebuchet MS" panose="020B0603020202020204" pitchFamily="34" charset="0"/>
            </a:endParaRPr>
          </a:p>
        </p:txBody>
      </p:sp>
      <p:sp>
        <p:nvSpPr>
          <p:cNvPr id="11" name="Прямоугольник: скругленные углы 10">
            <a:extLst>
              <a:ext uri="{FF2B5EF4-FFF2-40B4-BE49-F238E27FC236}">
                <a16:creationId xmlns:a16="http://schemas.microsoft.com/office/drawing/2014/main" id="{90B7EB66-5103-4D5B-BCC6-5D4A209A76D5}"/>
              </a:ext>
            </a:extLst>
          </p:cNvPr>
          <p:cNvSpPr/>
          <p:nvPr/>
        </p:nvSpPr>
        <p:spPr>
          <a:xfrm>
            <a:off x="6451134" y="2308830"/>
            <a:ext cx="2608976" cy="56258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100" dirty="0">
                <a:latin typeface="Trebuchet MS" panose="020B0603020202020204" pitchFamily="34" charset="0"/>
              </a:rPr>
              <a:t>Есть потребность в подборе земельного участка или объекта инвестиционного вложения</a:t>
            </a:r>
          </a:p>
        </p:txBody>
      </p:sp>
      <p:sp>
        <p:nvSpPr>
          <p:cNvPr id="12" name="Прямоугольник: скругленные углы 11">
            <a:extLst>
              <a:ext uri="{FF2B5EF4-FFF2-40B4-BE49-F238E27FC236}">
                <a16:creationId xmlns:a16="http://schemas.microsoft.com/office/drawing/2014/main" id="{222B512F-B003-44FF-9108-4ACDB301F144}"/>
              </a:ext>
            </a:extLst>
          </p:cNvPr>
          <p:cNvSpPr/>
          <p:nvPr/>
        </p:nvSpPr>
        <p:spPr>
          <a:xfrm>
            <a:off x="706073" y="3130903"/>
            <a:ext cx="2533475" cy="56835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200" dirty="0">
                <a:latin typeface="Trebuchet MS" panose="020B0603020202020204" pitchFamily="34" charset="0"/>
              </a:rPr>
              <a:t>Заключение соглашения о сопровождении инвестиционного проекта</a:t>
            </a:r>
          </a:p>
        </p:txBody>
      </p:sp>
      <p:sp>
        <p:nvSpPr>
          <p:cNvPr id="13" name="Прямоугольник: скругленные углы 12">
            <a:extLst>
              <a:ext uri="{FF2B5EF4-FFF2-40B4-BE49-F238E27FC236}">
                <a16:creationId xmlns:a16="http://schemas.microsoft.com/office/drawing/2014/main" id="{AF35F432-C3E7-4474-B409-A7373966A841}"/>
              </a:ext>
            </a:extLst>
          </p:cNvPr>
          <p:cNvSpPr/>
          <p:nvPr/>
        </p:nvSpPr>
        <p:spPr>
          <a:xfrm>
            <a:off x="6486087" y="3066604"/>
            <a:ext cx="2533475" cy="85777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100" dirty="0"/>
              <a:t>Заявка на подбор земельного участка или объекта инвестиционного вложения (на </a:t>
            </a:r>
            <a:r>
              <a:rPr lang="ru-RU" sz="1100" dirty="0">
                <a:solidFill>
                  <a:schemeClr val="bg1"/>
                </a:solidFill>
              </a:rPr>
              <a:t>почту </a:t>
            </a:r>
            <a:r>
              <a:rPr lang="ru-RU" sz="11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e.otdel@mail.ru</a:t>
            </a:r>
            <a:r>
              <a:rPr lang="ru-RU" sz="1100" dirty="0">
                <a:solidFill>
                  <a:schemeClr val="bg1"/>
                </a:solidFill>
              </a:rPr>
              <a:t> или </a:t>
            </a:r>
            <a:r>
              <a:rPr lang="ru-RU" sz="1100" dirty="0"/>
              <a:t>на </a:t>
            </a:r>
            <a:r>
              <a:rPr lang="ru-RU" sz="1100" dirty="0" err="1"/>
              <a:t>мясниковский-инвестпортал.рф</a:t>
            </a:r>
            <a:r>
              <a:rPr lang="ru-RU" sz="1100" dirty="0"/>
              <a:t>)</a:t>
            </a:r>
          </a:p>
        </p:txBody>
      </p:sp>
      <p:sp>
        <p:nvSpPr>
          <p:cNvPr id="14" name="Прямоугольник: скругленные углы 13">
            <a:extLst>
              <a:ext uri="{FF2B5EF4-FFF2-40B4-BE49-F238E27FC236}">
                <a16:creationId xmlns:a16="http://schemas.microsoft.com/office/drawing/2014/main" id="{B5084956-13D3-4665-8884-24FE1C719C5C}"/>
              </a:ext>
            </a:extLst>
          </p:cNvPr>
          <p:cNvSpPr/>
          <p:nvPr/>
        </p:nvSpPr>
        <p:spPr>
          <a:xfrm>
            <a:off x="752630" y="3897393"/>
            <a:ext cx="2498522" cy="94594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100" dirty="0">
                <a:latin typeface="Trebuchet MS" panose="020B0603020202020204" pitchFamily="34" charset="0"/>
              </a:rPr>
              <a:t>Получение разрешения на строительство:</a:t>
            </a:r>
            <a:br>
              <a:rPr lang="ru-RU" sz="1100" dirty="0">
                <a:latin typeface="Trebuchet MS" panose="020B0603020202020204" pitchFamily="34" charset="0"/>
              </a:rPr>
            </a:br>
            <a:r>
              <a:rPr lang="ru-RU" sz="1100" dirty="0">
                <a:latin typeface="Trebuchet MS" panose="020B0603020202020204" pitchFamily="34" charset="0"/>
              </a:rPr>
              <a:t>МФЦ, Отдел строительства и архитектуры Администрации</a:t>
            </a:r>
            <a:br>
              <a:rPr lang="ru-RU" sz="1100" dirty="0">
                <a:latin typeface="Trebuchet MS" panose="020B0603020202020204" pitchFamily="34" charset="0"/>
              </a:rPr>
            </a:br>
            <a:r>
              <a:rPr lang="ru-RU" sz="1100" dirty="0">
                <a:latin typeface="Trebuchet MS" panose="020B0603020202020204" pitchFamily="34" charset="0"/>
              </a:rPr>
              <a:t>Портал ГОСУСЛУГ</a:t>
            </a:r>
          </a:p>
        </p:txBody>
      </p:sp>
      <p:sp>
        <p:nvSpPr>
          <p:cNvPr id="15" name="Прямоугольник: скругленные углы 14">
            <a:extLst>
              <a:ext uri="{FF2B5EF4-FFF2-40B4-BE49-F238E27FC236}">
                <a16:creationId xmlns:a16="http://schemas.microsoft.com/office/drawing/2014/main" id="{019A5ABC-87ED-40A9-8552-221123EC8869}"/>
              </a:ext>
            </a:extLst>
          </p:cNvPr>
          <p:cNvSpPr/>
          <p:nvPr/>
        </p:nvSpPr>
        <p:spPr>
          <a:xfrm>
            <a:off x="6451134" y="4175374"/>
            <a:ext cx="3503804" cy="117385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100" dirty="0">
                <a:latin typeface="Trebuchet MS" panose="020B0603020202020204" pitchFamily="34" charset="0"/>
              </a:rPr>
              <a:t>Предварительное согласование предоставления земельного участка.</a:t>
            </a:r>
            <a:br>
              <a:rPr lang="ru-RU" sz="1100" dirty="0">
                <a:latin typeface="Trebuchet MS" panose="020B0603020202020204" pitchFamily="34" charset="0"/>
              </a:rPr>
            </a:br>
            <a:r>
              <a:rPr lang="ru-RU" sz="1100" dirty="0">
                <a:latin typeface="Trebuchet MS" panose="020B0603020202020204" pitchFamily="34" charset="0"/>
              </a:rPr>
              <a:t>Заключение договора аренды земельного участка, по результатам проведенных торгов.</a:t>
            </a:r>
            <a:br>
              <a:rPr lang="ru-RU" sz="1100" dirty="0">
                <a:latin typeface="Trebuchet MS" panose="020B0603020202020204" pitchFamily="34" charset="0"/>
              </a:rPr>
            </a:br>
            <a:r>
              <a:rPr lang="ru-RU" sz="1100" dirty="0">
                <a:latin typeface="Trebuchet MS" panose="020B0603020202020204" pitchFamily="34" charset="0"/>
              </a:rPr>
              <a:t>Подбор площадки или имущества из перечня, предлагаемого частными лицами.</a:t>
            </a:r>
          </a:p>
        </p:txBody>
      </p:sp>
      <p:sp>
        <p:nvSpPr>
          <p:cNvPr id="16" name="Прямоугольник: скругленные углы 15">
            <a:extLst>
              <a:ext uri="{FF2B5EF4-FFF2-40B4-BE49-F238E27FC236}">
                <a16:creationId xmlns:a16="http://schemas.microsoft.com/office/drawing/2014/main" id="{5C2F3043-072D-4070-8BB4-15F1D8EF0793}"/>
              </a:ext>
            </a:extLst>
          </p:cNvPr>
          <p:cNvSpPr/>
          <p:nvPr/>
        </p:nvSpPr>
        <p:spPr>
          <a:xfrm>
            <a:off x="706072" y="5443018"/>
            <a:ext cx="8674217" cy="47877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400" dirty="0"/>
              <a:t>Строительство объекта, сопровождение инвестиционного проекта, информационный обмен</a:t>
            </a:r>
          </a:p>
        </p:txBody>
      </p:sp>
      <p:sp>
        <p:nvSpPr>
          <p:cNvPr id="17" name="Прямоугольник: скругленные углы 16">
            <a:extLst>
              <a:ext uri="{FF2B5EF4-FFF2-40B4-BE49-F238E27FC236}">
                <a16:creationId xmlns:a16="http://schemas.microsoft.com/office/drawing/2014/main" id="{62477D06-90B9-41B8-B484-11480E27C024}"/>
              </a:ext>
            </a:extLst>
          </p:cNvPr>
          <p:cNvSpPr/>
          <p:nvPr/>
        </p:nvSpPr>
        <p:spPr>
          <a:xfrm>
            <a:off x="706073" y="6195681"/>
            <a:ext cx="8674217" cy="47877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400" dirty="0"/>
              <a:t>Ввод объекта в эксплуатацию / Приватизация арендованного участка, в случае окончания его освоения</a:t>
            </a:r>
          </a:p>
        </p:txBody>
      </p:sp>
      <p:sp>
        <p:nvSpPr>
          <p:cNvPr id="18" name="Прямоугольник 17">
            <a:extLst>
              <a:ext uri="{FF2B5EF4-FFF2-40B4-BE49-F238E27FC236}">
                <a16:creationId xmlns:a16="http://schemas.microsoft.com/office/drawing/2014/main" id="{A29D7F0C-1A71-4F0B-9272-369EFE4CD181}"/>
              </a:ext>
            </a:extLst>
          </p:cNvPr>
          <p:cNvSpPr/>
          <p:nvPr/>
        </p:nvSpPr>
        <p:spPr>
          <a:xfrm>
            <a:off x="4845341" y="522662"/>
            <a:ext cx="6096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ru-RU" sz="1100" dirty="0">
                <a:latin typeface="Roboto"/>
              </a:rPr>
              <a:t>На всех этапах инвестору оказывается консультационная поддержка</a:t>
            </a:r>
            <a:endParaRPr lang="ru-RU" sz="1100" dirty="0"/>
          </a:p>
        </p:txBody>
      </p:sp>
      <p:cxnSp>
        <p:nvCxnSpPr>
          <p:cNvPr id="24" name="Прямая со стрелкой 23">
            <a:extLst>
              <a:ext uri="{FF2B5EF4-FFF2-40B4-BE49-F238E27FC236}">
                <a16:creationId xmlns:a16="http://schemas.microsoft.com/office/drawing/2014/main" id="{40A18027-E6BF-4637-84C9-D63288DFA6C0}"/>
              </a:ext>
            </a:extLst>
          </p:cNvPr>
          <p:cNvCxnSpPr/>
          <p:nvPr/>
        </p:nvCxnSpPr>
        <p:spPr>
          <a:xfrm flipH="1">
            <a:off x="3059884" y="2130918"/>
            <a:ext cx="269845" cy="151001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Прямая со стрелкой 25">
            <a:extLst>
              <a:ext uri="{FF2B5EF4-FFF2-40B4-BE49-F238E27FC236}">
                <a16:creationId xmlns:a16="http://schemas.microsoft.com/office/drawing/2014/main" id="{B209BAB6-5B0F-465A-B653-163CC8E3A550}"/>
              </a:ext>
            </a:extLst>
          </p:cNvPr>
          <p:cNvCxnSpPr>
            <a:cxnSpLocks/>
          </p:cNvCxnSpPr>
          <p:nvPr/>
        </p:nvCxnSpPr>
        <p:spPr>
          <a:xfrm>
            <a:off x="6275314" y="2102541"/>
            <a:ext cx="351640" cy="178286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Прямая со стрелкой 26">
            <a:extLst>
              <a:ext uri="{FF2B5EF4-FFF2-40B4-BE49-F238E27FC236}">
                <a16:creationId xmlns:a16="http://schemas.microsoft.com/office/drawing/2014/main" id="{F0708955-6C9A-46B6-98DF-19896427C7AA}"/>
              </a:ext>
            </a:extLst>
          </p:cNvPr>
          <p:cNvCxnSpPr>
            <a:cxnSpLocks/>
          </p:cNvCxnSpPr>
          <p:nvPr/>
        </p:nvCxnSpPr>
        <p:spPr>
          <a:xfrm>
            <a:off x="1937856" y="2887642"/>
            <a:ext cx="0" cy="178962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Прямая со стрелкой 33">
            <a:extLst>
              <a:ext uri="{FF2B5EF4-FFF2-40B4-BE49-F238E27FC236}">
                <a16:creationId xmlns:a16="http://schemas.microsoft.com/office/drawing/2014/main" id="{521B4963-FB32-4071-8FFF-5C27C0953952}"/>
              </a:ext>
            </a:extLst>
          </p:cNvPr>
          <p:cNvCxnSpPr>
            <a:cxnSpLocks/>
          </p:cNvCxnSpPr>
          <p:nvPr/>
        </p:nvCxnSpPr>
        <p:spPr>
          <a:xfrm>
            <a:off x="1937856" y="4843336"/>
            <a:ext cx="0" cy="545061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Прямая со стрелкой 34">
            <a:extLst>
              <a:ext uri="{FF2B5EF4-FFF2-40B4-BE49-F238E27FC236}">
                <a16:creationId xmlns:a16="http://schemas.microsoft.com/office/drawing/2014/main" id="{6487BAD8-72DD-4795-AE08-1AC6E3126487}"/>
              </a:ext>
            </a:extLst>
          </p:cNvPr>
          <p:cNvCxnSpPr>
            <a:cxnSpLocks/>
          </p:cNvCxnSpPr>
          <p:nvPr/>
        </p:nvCxnSpPr>
        <p:spPr>
          <a:xfrm>
            <a:off x="4876100" y="5921789"/>
            <a:ext cx="0" cy="230985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Прямая со стрелкой 35">
            <a:extLst>
              <a:ext uri="{FF2B5EF4-FFF2-40B4-BE49-F238E27FC236}">
                <a16:creationId xmlns:a16="http://schemas.microsoft.com/office/drawing/2014/main" id="{B623FAE2-47AC-4679-B9F9-F3D59674690D}"/>
              </a:ext>
            </a:extLst>
          </p:cNvPr>
          <p:cNvCxnSpPr>
            <a:cxnSpLocks/>
            <a:stCxn id="15" idx="1"/>
            <a:endCxn id="12" idx="3"/>
          </p:cNvCxnSpPr>
          <p:nvPr/>
        </p:nvCxnSpPr>
        <p:spPr>
          <a:xfrm flipH="1" flipV="1">
            <a:off x="3239548" y="3415080"/>
            <a:ext cx="3211586" cy="134722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Прямая со стрелкой 38">
            <a:extLst>
              <a:ext uri="{FF2B5EF4-FFF2-40B4-BE49-F238E27FC236}">
                <a16:creationId xmlns:a16="http://schemas.microsoft.com/office/drawing/2014/main" id="{0E81F484-AD13-4E6E-B3DC-FA22BA4DD02E}"/>
              </a:ext>
            </a:extLst>
          </p:cNvPr>
          <p:cNvCxnSpPr>
            <a:cxnSpLocks/>
          </p:cNvCxnSpPr>
          <p:nvPr/>
        </p:nvCxnSpPr>
        <p:spPr>
          <a:xfrm>
            <a:off x="1937856" y="3708844"/>
            <a:ext cx="0" cy="178962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Прямая со стрелкой 44">
            <a:extLst>
              <a:ext uri="{FF2B5EF4-FFF2-40B4-BE49-F238E27FC236}">
                <a16:creationId xmlns:a16="http://schemas.microsoft.com/office/drawing/2014/main" id="{BAF4A33D-274A-43DE-9021-B87C672952B1}"/>
              </a:ext>
            </a:extLst>
          </p:cNvPr>
          <p:cNvCxnSpPr>
            <a:cxnSpLocks/>
          </p:cNvCxnSpPr>
          <p:nvPr/>
        </p:nvCxnSpPr>
        <p:spPr>
          <a:xfrm>
            <a:off x="7804552" y="3924377"/>
            <a:ext cx="0" cy="178962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Прямая со стрелкой 45">
            <a:extLst>
              <a:ext uri="{FF2B5EF4-FFF2-40B4-BE49-F238E27FC236}">
                <a16:creationId xmlns:a16="http://schemas.microsoft.com/office/drawing/2014/main" id="{83782F78-A194-440F-A21E-D536F774CB27}"/>
              </a:ext>
            </a:extLst>
          </p:cNvPr>
          <p:cNvCxnSpPr>
            <a:cxnSpLocks/>
          </p:cNvCxnSpPr>
          <p:nvPr/>
        </p:nvCxnSpPr>
        <p:spPr>
          <a:xfrm>
            <a:off x="7776586" y="2871412"/>
            <a:ext cx="0" cy="178962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118284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C2509F95-D919-4F2A-996A-9FE20A4C6E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82305"/>
          </a:xfrm>
        </p:spPr>
        <p:txBody>
          <a:bodyPr>
            <a:normAutofit fontScale="90000"/>
          </a:bodyPr>
          <a:lstStyle/>
          <a:p>
            <a:r>
              <a:rPr lang="ru-RU" sz="2200" dirty="0"/>
              <a:t>СВЕДЕНИЯ О СВОБОДНЫХ ЗЕМЕЛЬНЫХ УЧАСТКАХ И ПРОМЫШЛЕННЫХ ПЛОЩАДКАХ</a:t>
            </a:r>
            <a:endParaRPr lang="ru-RU" sz="2000" dirty="0"/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3D76778A-9383-4D9A-B082-9C498CB1D6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4234" y="1265730"/>
            <a:ext cx="2271983" cy="844318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FB8A7E70-1543-4A7D-949C-C1BEFFF03D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32989" y="2131092"/>
            <a:ext cx="1496229" cy="1729134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3974A1CA-3D60-49C7-AFBD-C94C456344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9376" y="2120569"/>
            <a:ext cx="1576701" cy="1750179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9112E788-6800-41A7-8136-38CB65AFBB4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4744" y="2113525"/>
            <a:ext cx="1854500" cy="916078"/>
          </a:xfrm>
          <a:prstGeom prst="rect">
            <a:avLst/>
          </a:prstGeom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29478B00-56D1-48C3-A415-51B1F78D95B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1717" y="2095205"/>
            <a:ext cx="1733550" cy="214313"/>
          </a:xfrm>
          <a:prstGeom prst="rect">
            <a:avLst/>
          </a:prstGeom>
        </p:spPr>
      </p:pic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A63B27F8-243C-4F9D-8CE4-F815AC45BFE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68578" y="2315800"/>
            <a:ext cx="2514174" cy="193857"/>
          </a:xfrm>
          <a:prstGeom prst="rect">
            <a:avLst/>
          </a:prstGeom>
        </p:spPr>
      </p:pic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08C08D42-D1B1-49AD-B5E5-868CBCD2C5B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65894" y="2473457"/>
            <a:ext cx="1908108" cy="144311"/>
          </a:xfrm>
          <a:prstGeom prst="rect">
            <a:avLst/>
          </a:prstGeom>
        </p:spPr>
      </p:pic>
      <p:pic>
        <p:nvPicPr>
          <p:cNvPr id="20" name="Рисунок 19">
            <a:extLst>
              <a:ext uri="{FF2B5EF4-FFF2-40B4-BE49-F238E27FC236}">
                <a16:creationId xmlns:a16="http://schemas.microsoft.com/office/drawing/2014/main" id="{1276BA12-DE73-45D5-8AFB-04C51700ACA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8938" y="2608665"/>
            <a:ext cx="2269353" cy="134422"/>
          </a:xfrm>
          <a:prstGeom prst="rect">
            <a:avLst/>
          </a:prstGeom>
        </p:spPr>
      </p:pic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7CC4800D-D6DC-4E4D-8837-4D38A9C646B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65894" y="2753066"/>
            <a:ext cx="2193372" cy="154661"/>
          </a:xfrm>
          <a:prstGeom prst="rect">
            <a:avLst/>
          </a:prstGeom>
        </p:spPr>
      </p:pic>
      <p:pic>
        <p:nvPicPr>
          <p:cNvPr id="22" name="Рисунок 21">
            <a:extLst>
              <a:ext uri="{FF2B5EF4-FFF2-40B4-BE49-F238E27FC236}">
                <a16:creationId xmlns:a16="http://schemas.microsoft.com/office/drawing/2014/main" id="{0990F75F-AC23-4132-9001-41FBCEE5212B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66791" y="2880177"/>
            <a:ext cx="779477" cy="125273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FF723D1F-5497-4B90-BA59-20555F15511D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8447" y="2131092"/>
            <a:ext cx="1467892" cy="1952762"/>
          </a:xfrm>
          <a:prstGeom prst="rect">
            <a:avLst/>
          </a:prstGeom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3DA43468-BB05-4D1F-AE0C-BC723479F4D5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68998" y="4196183"/>
            <a:ext cx="1491122" cy="1869056"/>
          </a:xfrm>
          <a:prstGeom prst="rect">
            <a:avLst/>
          </a:prstGeom>
        </p:spPr>
      </p:pic>
      <p:pic>
        <p:nvPicPr>
          <p:cNvPr id="24" name="Рисунок 23">
            <a:extLst>
              <a:ext uri="{FF2B5EF4-FFF2-40B4-BE49-F238E27FC236}">
                <a16:creationId xmlns:a16="http://schemas.microsoft.com/office/drawing/2014/main" id="{ECCFE296-C286-499E-B35B-FE7D69036391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759376" y="3933358"/>
            <a:ext cx="1576701" cy="1146116"/>
          </a:xfrm>
          <a:prstGeom prst="rect">
            <a:avLst/>
          </a:prstGeom>
        </p:spPr>
      </p:pic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599DD8AF-BF26-4F4A-847F-999C7CA9B9C0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173911" y="3933358"/>
            <a:ext cx="1467892" cy="1241616"/>
          </a:xfrm>
          <a:prstGeom prst="rect">
            <a:avLst/>
          </a:prstGeom>
        </p:spPr>
      </p:pic>
      <p:pic>
        <p:nvPicPr>
          <p:cNvPr id="19" name="Рисунок 18">
            <a:extLst>
              <a:ext uri="{FF2B5EF4-FFF2-40B4-BE49-F238E27FC236}">
                <a16:creationId xmlns:a16="http://schemas.microsoft.com/office/drawing/2014/main" id="{7E021A99-4AC0-4996-8D70-A68DAFEED485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097712" y="5144302"/>
            <a:ext cx="3288888" cy="1516557"/>
          </a:xfrm>
          <a:prstGeom prst="rect">
            <a:avLst/>
          </a:prstGeom>
        </p:spPr>
      </p:pic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F72770B5-2583-461A-AE8E-359594C4E0E1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5441674" y="3156714"/>
            <a:ext cx="3601657" cy="3498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17727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1">
            <a:extLst>
              <a:ext uri="{FF2B5EF4-FFF2-40B4-BE49-F238E27FC236}">
                <a16:creationId xmlns:a16="http://schemas.microsoft.com/office/drawing/2014/main" id="{D68B9B9D-A157-44D7-BA32-1FFBAE80AD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82305"/>
          </a:xfrm>
        </p:spPr>
        <p:txBody>
          <a:bodyPr>
            <a:normAutofit fontScale="90000"/>
          </a:bodyPr>
          <a:lstStyle/>
          <a:p>
            <a:r>
              <a:rPr lang="ru-RU" sz="2200" dirty="0"/>
              <a:t>СВЕДЕНИЯ О СВОБОДНЫХ ЗЕМЕЛЬНЫХ УЧАСТКАХ И ПРОМЫШЛЕННЫХ ПЛОЩАДКАХ</a:t>
            </a:r>
            <a:endParaRPr lang="ru-RU" sz="2000" dirty="0"/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5856B08D-7CB6-42D2-BAC3-D0368C7F3B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334" y="1291905"/>
            <a:ext cx="2376259" cy="646704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38E5602C-082B-4BB2-B875-9058F67A7F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3653" y="2123575"/>
            <a:ext cx="1709358" cy="1802474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C41965D7-84B8-4A21-BDC4-EA97452E65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0336" y="3964220"/>
            <a:ext cx="1715258" cy="1802474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DCA2712B-FD08-4C1E-ABAD-B3064CCC6D5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09345" y="2135668"/>
            <a:ext cx="1794212" cy="871474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5576B351-1C8F-4C24-BDEE-5B6F791C907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03557" y="2110061"/>
            <a:ext cx="1733550" cy="214313"/>
          </a:xfrm>
          <a:prstGeom prst="rect">
            <a:avLst/>
          </a:prstGeom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1E9EC987-8FF3-44EB-9ACF-9F2180912FC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12462" y="2276434"/>
            <a:ext cx="2389830" cy="184269"/>
          </a:xfrm>
          <a:prstGeom prst="rect">
            <a:avLst/>
          </a:prstGeom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3503E3AB-34C9-4488-B768-1DAD5824F44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12462" y="2442496"/>
            <a:ext cx="1908108" cy="144311"/>
          </a:xfrm>
          <a:prstGeom prst="rect">
            <a:avLst/>
          </a:prstGeom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7FAD28CF-F333-4897-8E88-B9592597B49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612462" y="2596668"/>
            <a:ext cx="2269353" cy="134422"/>
          </a:xfrm>
          <a:prstGeom prst="rect">
            <a:avLst/>
          </a:prstGeom>
        </p:spPr>
      </p:pic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F7E68B43-9EBA-415D-8158-27AB3E02452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612462" y="2751824"/>
            <a:ext cx="2193372" cy="154661"/>
          </a:xfrm>
          <a:prstGeom prst="rect">
            <a:avLst/>
          </a:prstGeom>
        </p:spPr>
      </p:pic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07FCF99C-9C0F-4F00-9817-B1291C031BE9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12462" y="2904336"/>
            <a:ext cx="779477" cy="125273"/>
          </a:xfrm>
          <a:prstGeom prst="rect">
            <a:avLst/>
          </a:prstGeom>
        </p:spPr>
      </p:pic>
      <p:pic>
        <p:nvPicPr>
          <p:cNvPr id="19" name="Рисунок 18">
            <a:extLst>
              <a:ext uri="{FF2B5EF4-FFF2-40B4-BE49-F238E27FC236}">
                <a16:creationId xmlns:a16="http://schemas.microsoft.com/office/drawing/2014/main" id="{4124F7B9-78A7-4A37-9523-35C0BEAE27EA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163871" y="2123575"/>
            <a:ext cx="1537809" cy="1792837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D40043AB-E7E3-4E63-B054-0F3F8B8567C2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124019" y="3977676"/>
            <a:ext cx="1575793" cy="1143721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F82C3E31-33BF-44F7-8EAC-BCCB1E29861B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383359" y="3977676"/>
            <a:ext cx="1669110" cy="1388645"/>
          </a:xfrm>
          <a:prstGeom prst="rect">
            <a:avLst/>
          </a:prstGeom>
        </p:spPr>
      </p:pic>
      <p:pic>
        <p:nvPicPr>
          <p:cNvPr id="23" name="Рисунок 22">
            <a:extLst>
              <a:ext uri="{FF2B5EF4-FFF2-40B4-BE49-F238E27FC236}">
                <a16:creationId xmlns:a16="http://schemas.microsoft.com/office/drawing/2014/main" id="{3D3481B0-ECA7-4427-A907-174F3829AFAF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03259" y="5404692"/>
            <a:ext cx="3814035" cy="1403130"/>
          </a:xfrm>
          <a:prstGeom prst="rect">
            <a:avLst/>
          </a:prstGeom>
        </p:spPr>
      </p:pic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245C8C9F-FB64-45A8-B155-3AC849DFD302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5807478" y="3087343"/>
            <a:ext cx="3001674" cy="3720479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86EC6DFC-8D84-4BA6-BFF5-C1BA49F94226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2393783" y="2129496"/>
            <a:ext cx="1638300" cy="1800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351988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9BA78DF6-939B-4C70-9DB7-7E8BD21CEB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563" y="1291906"/>
            <a:ext cx="2049360" cy="666042"/>
          </a:xfrm>
          <a:prstGeom prst="rect">
            <a:avLst/>
          </a:prstGeom>
        </p:spPr>
      </p:pic>
      <p:sp>
        <p:nvSpPr>
          <p:cNvPr id="5" name="Заголовок 1">
            <a:extLst>
              <a:ext uri="{FF2B5EF4-FFF2-40B4-BE49-F238E27FC236}">
                <a16:creationId xmlns:a16="http://schemas.microsoft.com/office/drawing/2014/main" id="{0B0878F8-B6F3-4194-87E7-715A06E81F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82305"/>
          </a:xfrm>
        </p:spPr>
        <p:txBody>
          <a:bodyPr>
            <a:normAutofit fontScale="90000"/>
          </a:bodyPr>
          <a:lstStyle/>
          <a:p>
            <a:r>
              <a:rPr lang="ru-RU" sz="2200" dirty="0"/>
              <a:t>СВЕДЕНИЯ О СВОБОДНЫХ ЗЕМЕЛЬНЫХ УЧАСТКАХ И ПРОМЫШЛЕННЫХ ПЛОЩАДКАХ</a:t>
            </a:r>
            <a:endParaRPr lang="ru-RU" sz="2000" dirty="0"/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4EEF27D9-F20C-4DF2-8E65-680C1CBB7A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334" y="2097422"/>
            <a:ext cx="1570303" cy="2910806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689EFC94-114D-49E4-A17A-D2E4E0340D2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96309" y="2092676"/>
            <a:ext cx="1570303" cy="1594360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36DC4DE8-885D-4C35-A919-82C97F36AC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2370" y="5147702"/>
            <a:ext cx="1570302" cy="1564778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C1287617-6742-41D9-AE3B-55C0F01CBA5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96308" y="3736744"/>
            <a:ext cx="1570303" cy="1597229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EE0F0D2B-E35B-436D-A614-41C8335D1FF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60482" y="2885186"/>
            <a:ext cx="2071357" cy="1153283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A6821F3B-32D9-4EC2-91DF-DE7ECAEA8CF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060482" y="2092675"/>
            <a:ext cx="2071357" cy="742803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DD7EC73A-1DCB-4CBC-B879-28BAAFCCCEA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83291" y="2097422"/>
            <a:ext cx="3840426" cy="3222683"/>
          </a:xfrm>
          <a:prstGeom prst="rect">
            <a:avLst/>
          </a:prstGeom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69FB9E5A-3CAA-40C4-8638-DF31CC1EA31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329963" y="5369813"/>
            <a:ext cx="5935298" cy="1481041"/>
          </a:xfrm>
          <a:prstGeom prst="rect">
            <a:avLst/>
          </a:prstGeom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28F802F6-6EF3-4D0C-954B-C8DB9809EBC2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060482" y="4090915"/>
            <a:ext cx="2035518" cy="126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085175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3F927107-8909-4D97-8138-FF38C7C724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334" y="1216306"/>
            <a:ext cx="2204688" cy="665143"/>
          </a:xfrm>
          <a:prstGeom prst="rect">
            <a:avLst/>
          </a:prstGeom>
        </p:spPr>
      </p:pic>
      <p:sp>
        <p:nvSpPr>
          <p:cNvPr id="3" name="Заголовок 1">
            <a:extLst>
              <a:ext uri="{FF2B5EF4-FFF2-40B4-BE49-F238E27FC236}">
                <a16:creationId xmlns:a16="http://schemas.microsoft.com/office/drawing/2014/main" id="{FAC31E3F-0EB0-4348-A4F8-4E88AE6E5A51}"/>
              </a:ext>
            </a:extLst>
          </p:cNvPr>
          <p:cNvSpPr txBox="1">
            <a:spLocks/>
          </p:cNvSpPr>
          <p:nvPr/>
        </p:nvSpPr>
        <p:spPr>
          <a:xfrm>
            <a:off x="677334" y="609600"/>
            <a:ext cx="8596668" cy="682305"/>
          </a:xfrm>
          <a:prstGeom prst="rect">
            <a:avLst/>
          </a:prstGeom>
        </p:spPr>
        <p:txBody>
          <a:bodyPr>
            <a:normAutofit fontScale="90000"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ru-RU" sz="2200"/>
              <a:t>СВЕДЕНИЯ О СВОБОДНЫХ ЗЕМЕЛЬНЫХ УЧАСТКАХ И ПРОМЫШЛЕННЫХ ПЛОЩАДКАХ</a:t>
            </a:r>
            <a:endParaRPr lang="ru-RU" sz="2000" dirty="0"/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AD6BDF98-70B7-4420-B255-5E72B6C8AB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2927" y="2189526"/>
            <a:ext cx="1570210" cy="1684177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293A17BE-007A-47DC-BBD2-32C2A0EE00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62462" y="2189526"/>
            <a:ext cx="1498918" cy="1684177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DFFA431D-7D80-4430-9C66-3AD79DDE687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70706" y="2189526"/>
            <a:ext cx="1675086" cy="1668018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4CBA0A74-7E16-4214-A51B-AE7733D2101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55118" y="2189527"/>
            <a:ext cx="1498919" cy="1669682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104598EE-DCBB-4E6B-9110-9F7DAD50291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7334" y="3958860"/>
            <a:ext cx="2341041" cy="1808569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E45BB9ED-D5BF-4C7C-92D2-0F8198345F5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7334" y="5852586"/>
            <a:ext cx="2341041" cy="920020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DE258EEB-E36E-4119-80D5-C59B7401D4F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54037" y="2165432"/>
            <a:ext cx="2019965" cy="1256166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FBC8E845-07C8-4C30-8487-FB34F9869A6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11921" y="3958860"/>
            <a:ext cx="3867234" cy="2813746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3A9B5D9D-1DD0-4EC0-99B1-AB6CF809C4FC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072701" y="3958860"/>
            <a:ext cx="3886982" cy="2813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117805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8945752B-7641-44BA-8F75-5827941F01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1341" y="3925751"/>
            <a:ext cx="3299671" cy="2882085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3FA2FD94-0BE0-4F43-9726-6F68A21D68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3398" y="1159834"/>
            <a:ext cx="2320385" cy="800412"/>
          </a:xfrm>
          <a:prstGeom prst="rect">
            <a:avLst/>
          </a:prstGeom>
        </p:spPr>
      </p:pic>
      <p:sp>
        <p:nvSpPr>
          <p:cNvPr id="5" name="Заголовок 1">
            <a:extLst>
              <a:ext uri="{FF2B5EF4-FFF2-40B4-BE49-F238E27FC236}">
                <a16:creationId xmlns:a16="http://schemas.microsoft.com/office/drawing/2014/main" id="{ADE4292F-BEC2-4B41-927F-23021AC8CC81}"/>
              </a:ext>
            </a:extLst>
          </p:cNvPr>
          <p:cNvSpPr txBox="1">
            <a:spLocks/>
          </p:cNvSpPr>
          <p:nvPr/>
        </p:nvSpPr>
        <p:spPr>
          <a:xfrm>
            <a:off x="677334" y="609600"/>
            <a:ext cx="8596668" cy="682305"/>
          </a:xfrm>
          <a:prstGeom prst="rect">
            <a:avLst/>
          </a:prstGeom>
        </p:spPr>
        <p:txBody>
          <a:bodyPr>
            <a:normAutofit fontScale="90000"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ru-RU" sz="2200"/>
              <a:t>СВЕДЕНИЯ О СВОБОДНЫХ ЗЕМЕЛЬНЫХ УЧАСТКАХ И ПРОМЫШЛЕННЫХ ПЛОЩАДКАХ</a:t>
            </a:r>
            <a:endParaRPr lang="ru-RU" sz="2000" dirty="0"/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C6039910-EF46-4DF2-B540-48043E65E3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2383" y="2087062"/>
            <a:ext cx="4978076" cy="1711874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E886BFA1-A864-42DE-8777-412A302E52A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7334" y="2087062"/>
            <a:ext cx="1603162" cy="2073877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C07A7ECA-7E79-4120-9226-30FB002EF61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91894" y="2087062"/>
            <a:ext cx="1649091" cy="1746575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BB72A1B6-8F48-4C29-A36E-6B316D00D60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7334" y="4269141"/>
            <a:ext cx="1604072" cy="1694868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EF4BC87C-1D4F-4658-9DD9-EC832F9E6EA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9902" y="5054311"/>
            <a:ext cx="1612317" cy="1746575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6A0BEDAF-115F-4088-92F4-0736D7D71DA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81368" y="3925751"/>
            <a:ext cx="1649091" cy="642064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D07262D7-6730-4AD4-8288-4F8DBB974B8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409903" y="3960452"/>
            <a:ext cx="1631082" cy="967045"/>
          </a:xfrm>
          <a:prstGeom prst="rect">
            <a:avLst/>
          </a:prstGeom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45EAFCFD-ABE4-4B0B-8861-48D8A80B6DE7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70458" y="6072211"/>
            <a:ext cx="1616913" cy="729435"/>
          </a:xfrm>
          <a:prstGeom prst="rect">
            <a:avLst/>
          </a:prstGeom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83F94EE2-6D43-4E59-96DD-B2B34782FF2A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481368" y="4694630"/>
            <a:ext cx="1943616" cy="1055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649115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C07736BE-B624-4ECA-A4ED-F13CD29A01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231" y="1291905"/>
            <a:ext cx="2038525" cy="641494"/>
          </a:xfrm>
          <a:prstGeom prst="rect">
            <a:avLst/>
          </a:prstGeom>
        </p:spPr>
      </p:pic>
      <p:sp>
        <p:nvSpPr>
          <p:cNvPr id="5" name="Заголовок 1">
            <a:extLst>
              <a:ext uri="{FF2B5EF4-FFF2-40B4-BE49-F238E27FC236}">
                <a16:creationId xmlns:a16="http://schemas.microsoft.com/office/drawing/2014/main" id="{F546C4E2-97CF-417B-9489-D719991A35A5}"/>
              </a:ext>
            </a:extLst>
          </p:cNvPr>
          <p:cNvSpPr txBox="1">
            <a:spLocks/>
          </p:cNvSpPr>
          <p:nvPr/>
        </p:nvSpPr>
        <p:spPr>
          <a:xfrm>
            <a:off x="677334" y="609600"/>
            <a:ext cx="8596668" cy="682305"/>
          </a:xfrm>
          <a:prstGeom prst="rect">
            <a:avLst/>
          </a:prstGeom>
        </p:spPr>
        <p:txBody>
          <a:bodyPr>
            <a:normAutofit fontScale="90000"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ru-RU" sz="2200"/>
              <a:t>СВЕДЕНИЯ О СВОБОДНЫХ ЗЕМЕЛЬНЫХ УЧАСТКАХ И ПРОМЫШЛЕННЫХ ПЛОЩАДКАХ</a:t>
            </a:r>
            <a:endParaRPr lang="ru-RU" sz="2000" dirty="0"/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3EBF6370-E836-4A08-838B-5FCAB3756C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8231" y="2080775"/>
            <a:ext cx="1813975" cy="2696449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EC35A630-0BEF-4B4F-803F-35BA7561B8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230" y="4924600"/>
            <a:ext cx="1813975" cy="1918816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2FA41FA4-9831-420E-BB90-35711165A39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35355" y="4530293"/>
            <a:ext cx="2057161" cy="2361263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26BA80B2-4BC7-44E3-9CD6-2394E1BFF13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30167" y="2983316"/>
            <a:ext cx="2070508" cy="1420470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C9380559-E9DA-4D3E-B5DC-DC712752E73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30167" y="2095297"/>
            <a:ext cx="2084107" cy="766568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A69E9287-A7AD-4A4E-AD1D-EF8A89FDC8D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06270" y="1946050"/>
            <a:ext cx="2331466" cy="1189965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40208CF7-94CA-4761-90DD-5552CEFF7FB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83824" y="3291654"/>
            <a:ext cx="4196615" cy="3265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716937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8840D4F1-B18E-48ED-A5BA-A87E60D431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817" y="600171"/>
            <a:ext cx="8596668" cy="681872"/>
          </a:xfrm>
        </p:spPr>
        <p:txBody>
          <a:bodyPr>
            <a:normAutofit/>
          </a:bodyPr>
          <a:lstStyle/>
          <a:p>
            <a:pPr algn="ctr"/>
            <a:r>
              <a:rPr lang="ru-RU" sz="2400" b="1" dirty="0">
                <a:solidFill>
                  <a:srgbClr val="78A020"/>
                </a:solidFill>
              </a:rPr>
              <a:t>Муниципальные услуги для инвесторов</a:t>
            </a:r>
          </a:p>
        </p:txBody>
      </p:sp>
      <p:pic>
        <p:nvPicPr>
          <p:cNvPr id="3074" name="Picture 2" descr="Аукцион – Бесплатные иконки: безопасность">
            <a:extLst>
              <a:ext uri="{FF2B5EF4-FFF2-40B4-BE49-F238E27FC236}">
                <a16:creationId xmlns:a16="http://schemas.microsoft.com/office/drawing/2014/main" id="{362314DD-9745-428A-9BCE-F9A11196D2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852" y="1291472"/>
            <a:ext cx="531829" cy="531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Прямая соединительная линия 4">
            <a:extLst>
              <a:ext uri="{FF2B5EF4-FFF2-40B4-BE49-F238E27FC236}">
                <a16:creationId xmlns:a16="http://schemas.microsoft.com/office/drawing/2014/main" id="{E5D54FCF-7456-4A9D-B427-6E3AE6E99C22}"/>
              </a:ext>
            </a:extLst>
          </p:cNvPr>
          <p:cNvCxnSpPr/>
          <p:nvPr/>
        </p:nvCxnSpPr>
        <p:spPr>
          <a:xfrm>
            <a:off x="518474" y="1894788"/>
            <a:ext cx="899317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6" name="Picture 4" descr="Земельные участки – Бесплатные иконки: карты и местоположение">
            <a:extLst>
              <a:ext uri="{FF2B5EF4-FFF2-40B4-BE49-F238E27FC236}">
                <a16:creationId xmlns:a16="http://schemas.microsoft.com/office/drawing/2014/main" id="{5D3E6725-4217-4B39-87A1-B9569D19D2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817" y="2099428"/>
            <a:ext cx="654376" cy="65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Прямая соединительная линия 7">
            <a:extLst>
              <a:ext uri="{FF2B5EF4-FFF2-40B4-BE49-F238E27FC236}">
                <a16:creationId xmlns:a16="http://schemas.microsoft.com/office/drawing/2014/main" id="{0A61EA5A-BDE8-4343-AFCE-C1524E96CD2B}"/>
              </a:ext>
            </a:extLst>
          </p:cNvPr>
          <p:cNvCxnSpPr/>
          <p:nvPr/>
        </p:nvCxnSpPr>
        <p:spPr>
          <a:xfrm>
            <a:off x="518473" y="2789549"/>
            <a:ext cx="899317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Прямая соединительная линия 9">
            <a:extLst>
              <a:ext uri="{FF2B5EF4-FFF2-40B4-BE49-F238E27FC236}">
                <a16:creationId xmlns:a16="http://schemas.microsoft.com/office/drawing/2014/main" id="{8BB45767-1401-4818-97A2-C9ECBDE3C732}"/>
              </a:ext>
            </a:extLst>
          </p:cNvPr>
          <p:cNvCxnSpPr/>
          <p:nvPr/>
        </p:nvCxnSpPr>
        <p:spPr>
          <a:xfrm>
            <a:off x="441320" y="3776717"/>
            <a:ext cx="899317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80" name="Picture 8" descr="План дома – Бесплатные иконки: недвижимость">
            <a:extLst>
              <a:ext uri="{FF2B5EF4-FFF2-40B4-BE49-F238E27FC236}">
                <a16:creationId xmlns:a16="http://schemas.microsoft.com/office/drawing/2014/main" id="{7A3C767D-7E28-44B8-BF19-14DFA686AB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962" y="3919613"/>
            <a:ext cx="615885" cy="615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Прямая соединительная линия 11">
            <a:extLst>
              <a:ext uri="{FF2B5EF4-FFF2-40B4-BE49-F238E27FC236}">
                <a16:creationId xmlns:a16="http://schemas.microsoft.com/office/drawing/2014/main" id="{83802EF8-FB41-40EA-AE67-01F4302761FB}"/>
              </a:ext>
            </a:extLst>
          </p:cNvPr>
          <p:cNvCxnSpPr/>
          <p:nvPr/>
        </p:nvCxnSpPr>
        <p:spPr>
          <a:xfrm>
            <a:off x="479082" y="4696912"/>
            <a:ext cx="899317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82" name="Picture 10" descr="Строительство – Бесплатные иконки: промышленность">
            <a:extLst>
              <a:ext uri="{FF2B5EF4-FFF2-40B4-BE49-F238E27FC236}">
                <a16:creationId xmlns:a16="http://schemas.microsoft.com/office/drawing/2014/main" id="{32FA67AF-055A-4BA0-A34A-0A35A440A7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334" y="4843436"/>
            <a:ext cx="533008" cy="533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4" name="Прямая соединительная линия 13">
            <a:extLst>
              <a:ext uri="{FF2B5EF4-FFF2-40B4-BE49-F238E27FC236}">
                <a16:creationId xmlns:a16="http://schemas.microsoft.com/office/drawing/2014/main" id="{3BA55AEC-DCEA-4E1D-AC7A-D34DB0FF8BC6}"/>
              </a:ext>
            </a:extLst>
          </p:cNvPr>
          <p:cNvCxnSpPr/>
          <p:nvPr/>
        </p:nvCxnSpPr>
        <p:spPr>
          <a:xfrm>
            <a:off x="505962" y="5516336"/>
            <a:ext cx="899317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84" name="Picture 12" descr="Здание – Бесплатные иконки: здания">
            <a:extLst>
              <a:ext uri="{FF2B5EF4-FFF2-40B4-BE49-F238E27FC236}">
                <a16:creationId xmlns:a16="http://schemas.microsoft.com/office/drawing/2014/main" id="{352D9FAC-5731-4B35-A8B6-75B250ABBC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597" y="5670579"/>
            <a:ext cx="560109" cy="560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9AAB942-BDFF-4CE1-998F-458CF57C259B}"/>
              </a:ext>
            </a:extLst>
          </p:cNvPr>
          <p:cNvSpPr txBox="1"/>
          <p:nvPr/>
        </p:nvSpPr>
        <p:spPr>
          <a:xfrm>
            <a:off x="1438199" y="1296263"/>
            <a:ext cx="30678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/>
              <a:t>Получение в аренду земельного участка на торгах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E746184-D38C-4E42-8869-920BAC64C020}"/>
              </a:ext>
            </a:extLst>
          </p:cNvPr>
          <p:cNvSpPr txBox="1"/>
          <p:nvPr/>
        </p:nvSpPr>
        <p:spPr>
          <a:xfrm>
            <a:off x="1417068" y="2087700"/>
            <a:ext cx="30692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/>
              <a:t>Получение в аренду земельного участка без торгов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BC90893-08CB-44BF-9F26-2D9E866458C9}"/>
              </a:ext>
            </a:extLst>
          </p:cNvPr>
          <p:cNvSpPr txBox="1"/>
          <p:nvPr/>
        </p:nvSpPr>
        <p:spPr>
          <a:xfrm>
            <a:off x="1389051" y="2837524"/>
            <a:ext cx="368817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/>
              <a:t>Предоставление сведений из информационной системы обеспечения градостроительной деятельности (ГИСОГД РО)</a:t>
            </a:r>
          </a:p>
        </p:txBody>
      </p:sp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2DBC8322-9E00-4970-BAD1-B9C2BB3E3D85}"/>
              </a:ext>
            </a:extLst>
          </p:cNvPr>
          <p:cNvSpPr/>
          <p:nvPr/>
        </p:nvSpPr>
        <p:spPr>
          <a:xfrm>
            <a:off x="1393674" y="3884933"/>
            <a:ext cx="315686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400" dirty="0">
                <a:latin typeface="Trebuchet MS" panose="020B0603020202020204" pitchFamily="34" charset="0"/>
              </a:rPr>
              <a:t>Выдача градостроительного плана земельного участка</a:t>
            </a:r>
          </a:p>
        </p:txBody>
      </p:sp>
      <p:sp>
        <p:nvSpPr>
          <p:cNvPr id="9" name="Прямоугольник 8">
            <a:extLst>
              <a:ext uri="{FF2B5EF4-FFF2-40B4-BE49-F238E27FC236}">
                <a16:creationId xmlns:a16="http://schemas.microsoft.com/office/drawing/2014/main" id="{05B689F4-4A35-4E19-9485-7C9323D5A820}"/>
              </a:ext>
            </a:extLst>
          </p:cNvPr>
          <p:cNvSpPr/>
          <p:nvPr/>
        </p:nvSpPr>
        <p:spPr>
          <a:xfrm>
            <a:off x="1411604" y="4796564"/>
            <a:ext cx="256474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400" dirty="0">
                <a:latin typeface="Trebuchet MS" panose="020B0603020202020204" pitchFamily="34" charset="0"/>
              </a:rPr>
              <a:t>Выдача разрешения на строительство</a:t>
            </a:r>
          </a:p>
        </p:txBody>
      </p:sp>
      <p:sp>
        <p:nvSpPr>
          <p:cNvPr id="11" name="Прямоугольник 10">
            <a:extLst>
              <a:ext uri="{FF2B5EF4-FFF2-40B4-BE49-F238E27FC236}">
                <a16:creationId xmlns:a16="http://schemas.microsoft.com/office/drawing/2014/main" id="{CDC57336-79CC-497C-A89B-568DCEDC0115}"/>
              </a:ext>
            </a:extLst>
          </p:cNvPr>
          <p:cNvSpPr/>
          <p:nvPr/>
        </p:nvSpPr>
        <p:spPr>
          <a:xfrm>
            <a:off x="1389051" y="5646451"/>
            <a:ext cx="296344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400" dirty="0">
                <a:latin typeface="Trebuchet MS" panose="020B0603020202020204" pitchFamily="34" charset="0"/>
              </a:rPr>
              <a:t>Выдача разрешения на ввод объекта в эксплуатацию</a:t>
            </a:r>
          </a:p>
        </p:txBody>
      </p:sp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7359D074-C9AD-438C-9D5B-759BC80DE10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24790" y="1234070"/>
            <a:ext cx="575572" cy="575572"/>
          </a:xfrm>
          <a:prstGeom prst="rect">
            <a:avLst/>
          </a:prstGeom>
        </p:spPr>
      </p:pic>
      <p:pic>
        <p:nvPicPr>
          <p:cNvPr id="24" name="Рисунок 23">
            <a:extLst>
              <a:ext uri="{FF2B5EF4-FFF2-40B4-BE49-F238E27FC236}">
                <a16:creationId xmlns:a16="http://schemas.microsoft.com/office/drawing/2014/main" id="{23457F38-CC01-412B-A4DA-E9C24AFBE14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22798" y="2087700"/>
            <a:ext cx="568345" cy="568345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E2CA732E-AC96-4E00-A073-BEAEF95C0B1C}"/>
              </a:ext>
            </a:extLst>
          </p:cNvPr>
          <p:cNvSpPr txBox="1"/>
          <p:nvPr/>
        </p:nvSpPr>
        <p:spPr>
          <a:xfrm>
            <a:off x="5394630" y="1234070"/>
            <a:ext cx="24415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200" dirty="0" err="1"/>
              <a:t>Мясниковский</a:t>
            </a:r>
            <a:r>
              <a:rPr lang="ru-RU" sz="1200" dirty="0"/>
              <a:t> район, </a:t>
            </a:r>
            <a:r>
              <a:rPr lang="ru-RU" sz="1200" dirty="0" err="1"/>
              <a:t>с.Чалтырь</a:t>
            </a:r>
            <a:r>
              <a:rPr lang="ru-RU" sz="1200" dirty="0"/>
              <a:t>, </a:t>
            </a:r>
            <a:r>
              <a:rPr lang="ru-RU" sz="1200" dirty="0" err="1"/>
              <a:t>ул.Ленина</a:t>
            </a:r>
            <a:r>
              <a:rPr lang="ru-RU" sz="1200" dirty="0"/>
              <a:t>, 33, каб.1-10, тел. 8(86349)2-36-53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AE61052-9AE6-4979-A345-EEBF158B8B18}"/>
              </a:ext>
            </a:extLst>
          </p:cNvPr>
          <p:cNvSpPr txBox="1"/>
          <p:nvPr/>
        </p:nvSpPr>
        <p:spPr>
          <a:xfrm>
            <a:off x="5392667" y="2081510"/>
            <a:ext cx="24415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200" dirty="0" err="1"/>
              <a:t>Мясниковский</a:t>
            </a:r>
            <a:r>
              <a:rPr lang="ru-RU" sz="1200" dirty="0"/>
              <a:t> район, </a:t>
            </a:r>
            <a:r>
              <a:rPr lang="ru-RU" sz="1200" dirty="0" err="1"/>
              <a:t>с.Чалтырь</a:t>
            </a:r>
            <a:r>
              <a:rPr lang="ru-RU" sz="1200" dirty="0"/>
              <a:t>, </a:t>
            </a:r>
            <a:r>
              <a:rPr lang="ru-RU" sz="1200" dirty="0" err="1"/>
              <a:t>ул.Ленина</a:t>
            </a:r>
            <a:r>
              <a:rPr lang="ru-RU" sz="1200" dirty="0"/>
              <a:t>, 33, каб.1-10, тел. 8(86349)2-36-53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3A20341-051B-4517-8BE9-EA847F6F1A0E}"/>
              </a:ext>
            </a:extLst>
          </p:cNvPr>
          <p:cNvSpPr txBox="1"/>
          <p:nvPr/>
        </p:nvSpPr>
        <p:spPr>
          <a:xfrm>
            <a:off x="5419491" y="3853610"/>
            <a:ext cx="24415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200" dirty="0" err="1"/>
              <a:t>Мясниковский</a:t>
            </a:r>
            <a:r>
              <a:rPr lang="ru-RU" sz="1200" dirty="0"/>
              <a:t> район, </a:t>
            </a:r>
            <a:r>
              <a:rPr lang="ru-RU" sz="1200" dirty="0" err="1"/>
              <a:t>с.Чалтырь</a:t>
            </a:r>
            <a:r>
              <a:rPr lang="ru-RU" sz="1200" dirty="0"/>
              <a:t>, </a:t>
            </a:r>
            <a:r>
              <a:rPr lang="ru-RU" sz="1200" dirty="0" err="1"/>
              <a:t>ул.Ленина</a:t>
            </a:r>
            <a:r>
              <a:rPr lang="ru-RU" sz="1200" dirty="0"/>
              <a:t>, 33, каб.1-9, тел. 8(86349)2-17-21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770E9E3-A1E7-4DDD-A713-F8B4E0EDD083}"/>
              </a:ext>
            </a:extLst>
          </p:cNvPr>
          <p:cNvSpPr txBox="1"/>
          <p:nvPr/>
        </p:nvSpPr>
        <p:spPr>
          <a:xfrm>
            <a:off x="5392667" y="4825685"/>
            <a:ext cx="24415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200" dirty="0" err="1"/>
              <a:t>Мясниковский</a:t>
            </a:r>
            <a:r>
              <a:rPr lang="ru-RU" sz="1200" dirty="0"/>
              <a:t> район, </a:t>
            </a:r>
            <a:r>
              <a:rPr lang="ru-RU" sz="1200" dirty="0" err="1"/>
              <a:t>с.Чалтырь</a:t>
            </a:r>
            <a:r>
              <a:rPr lang="ru-RU" sz="1200" dirty="0"/>
              <a:t>, </a:t>
            </a:r>
            <a:r>
              <a:rPr lang="ru-RU" sz="1200" dirty="0" err="1"/>
              <a:t>ул.Ленина</a:t>
            </a:r>
            <a:r>
              <a:rPr lang="ru-RU" sz="1200" dirty="0"/>
              <a:t>, 33, каб.1-9, тел. 8(86349)2-17-21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D1752A0C-12B3-4DD1-8EAF-335B1A3809B6}"/>
              </a:ext>
            </a:extLst>
          </p:cNvPr>
          <p:cNvSpPr txBox="1"/>
          <p:nvPr/>
        </p:nvSpPr>
        <p:spPr>
          <a:xfrm>
            <a:off x="5419491" y="5646451"/>
            <a:ext cx="24415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200" dirty="0" err="1"/>
              <a:t>Мясниковский</a:t>
            </a:r>
            <a:r>
              <a:rPr lang="ru-RU" sz="1200" dirty="0"/>
              <a:t> район, </a:t>
            </a:r>
            <a:r>
              <a:rPr lang="ru-RU" sz="1200" dirty="0" err="1"/>
              <a:t>с.Чалтырь</a:t>
            </a:r>
            <a:r>
              <a:rPr lang="ru-RU" sz="1200" dirty="0"/>
              <a:t>, </a:t>
            </a:r>
            <a:r>
              <a:rPr lang="ru-RU" sz="1200" dirty="0" err="1"/>
              <a:t>ул.Ленина</a:t>
            </a:r>
            <a:r>
              <a:rPr lang="ru-RU" sz="1200" dirty="0"/>
              <a:t>, 33, каб.1-9, тел. 8(86349)2-17-21</a:t>
            </a:r>
          </a:p>
        </p:txBody>
      </p:sp>
      <p:pic>
        <p:nvPicPr>
          <p:cNvPr id="30" name="Picture 4" descr="Получать – Бесплатные иконки: отгрузка и доставка">
            <a:extLst>
              <a:ext uri="{FF2B5EF4-FFF2-40B4-BE49-F238E27FC236}">
                <a16:creationId xmlns:a16="http://schemas.microsoft.com/office/drawing/2014/main" id="{A0430C81-7465-4B40-B621-30A2D4CFE5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688" y="2934407"/>
            <a:ext cx="560109" cy="560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9392CC71-430D-450A-BF66-C9ED4C2CCA45}"/>
              </a:ext>
            </a:extLst>
          </p:cNvPr>
          <p:cNvSpPr txBox="1"/>
          <p:nvPr/>
        </p:nvSpPr>
        <p:spPr>
          <a:xfrm>
            <a:off x="5392667" y="2902107"/>
            <a:ext cx="24415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200" dirty="0" err="1"/>
              <a:t>Мясниковский</a:t>
            </a:r>
            <a:r>
              <a:rPr lang="ru-RU" sz="1200" dirty="0"/>
              <a:t> район, </a:t>
            </a:r>
            <a:r>
              <a:rPr lang="ru-RU" sz="1200" dirty="0" err="1"/>
              <a:t>с.Чалтырь</a:t>
            </a:r>
            <a:r>
              <a:rPr lang="ru-RU" sz="1200" dirty="0"/>
              <a:t>, </a:t>
            </a:r>
            <a:r>
              <a:rPr lang="ru-RU" sz="1200" dirty="0" err="1"/>
              <a:t>ул.Ленина</a:t>
            </a:r>
            <a:r>
              <a:rPr lang="ru-RU" sz="1200" dirty="0"/>
              <a:t>, 33, каб.1-9, тел. 8(86349)2-17-21</a:t>
            </a:r>
          </a:p>
        </p:txBody>
      </p:sp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D20857A5-D77A-4D7B-9284-0B424C37CC4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27293" y="2899914"/>
            <a:ext cx="594602" cy="594602"/>
          </a:xfrm>
          <a:prstGeom prst="rect">
            <a:avLst/>
          </a:prstGeom>
        </p:spPr>
      </p:pic>
      <p:pic>
        <p:nvPicPr>
          <p:cNvPr id="34" name="Рисунок 33">
            <a:extLst>
              <a:ext uri="{FF2B5EF4-FFF2-40B4-BE49-F238E27FC236}">
                <a16:creationId xmlns:a16="http://schemas.microsoft.com/office/drawing/2014/main" id="{42103830-261D-426A-B95F-4DACB7C5703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29988" y="3887081"/>
            <a:ext cx="594602" cy="594602"/>
          </a:xfrm>
          <a:prstGeom prst="rect">
            <a:avLst/>
          </a:prstGeom>
        </p:spPr>
      </p:pic>
      <p:pic>
        <p:nvPicPr>
          <p:cNvPr id="35" name="Рисунок 34">
            <a:extLst>
              <a:ext uri="{FF2B5EF4-FFF2-40B4-BE49-F238E27FC236}">
                <a16:creationId xmlns:a16="http://schemas.microsoft.com/office/drawing/2014/main" id="{D30171C0-EF02-4C47-9CF7-4124CDC69B4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27293" y="4843604"/>
            <a:ext cx="594602" cy="594602"/>
          </a:xfrm>
          <a:prstGeom prst="rect">
            <a:avLst/>
          </a:prstGeom>
        </p:spPr>
      </p:pic>
      <p:pic>
        <p:nvPicPr>
          <p:cNvPr id="36" name="Рисунок 35">
            <a:extLst>
              <a:ext uri="{FF2B5EF4-FFF2-40B4-BE49-F238E27FC236}">
                <a16:creationId xmlns:a16="http://schemas.microsoft.com/office/drawing/2014/main" id="{0412946E-FDB2-49F3-AF0F-05BE1CE6DC2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31460" y="5636086"/>
            <a:ext cx="594602" cy="594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803231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1">
            <a:extLst>
              <a:ext uri="{FF2B5EF4-FFF2-40B4-BE49-F238E27FC236}">
                <a16:creationId xmlns:a16="http://schemas.microsoft.com/office/drawing/2014/main" id="{02FCD1DD-4ED4-4C29-BBAE-A71B89A35D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817" y="600171"/>
            <a:ext cx="8596668" cy="681872"/>
          </a:xfrm>
        </p:spPr>
        <p:txBody>
          <a:bodyPr>
            <a:normAutofit/>
          </a:bodyPr>
          <a:lstStyle/>
          <a:p>
            <a:pPr algn="ctr"/>
            <a:r>
              <a:rPr lang="ru-RU" sz="2400" b="1" dirty="0">
                <a:solidFill>
                  <a:srgbClr val="78A020"/>
                </a:solidFill>
              </a:rPr>
              <a:t>Меры государственной поддержки для инвесторов</a:t>
            </a: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84F9E058-9046-4BAE-9B8D-3621D831D6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6151" y="2181323"/>
            <a:ext cx="4914900" cy="4305300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BA53F8CE-D08D-4701-A056-2D1FC8B791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687" y="5575957"/>
            <a:ext cx="2162175" cy="600075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C4092269-917E-49E9-9BB5-A35BF3A7B7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36279" y="5709398"/>
            <a:ext cx="606999" cy="600075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B6DDAB4F-D788-49A1-B26F-4564613D0AE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1296" y="1136912"/>
            <a:ext cx="4953000" cy="5343525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85F1910D-BFD8-4C8F-AE1F-FA73B6B8064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0925" y="1206947"/>
            <a:ext cx="2171700" cy="390525"/>
          </a:xfrm>
          <a:prstGeom prst="rect">
            <a:avLst/>
          </a:prstGeom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4B859C54-79CC-412C-A531-E1873FD8C9E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00175" y="1762944"/>
            <a:ext cx="4695825" cy="438150"/>
          </a:xfrm>
          <a:prstGeom prst="rect">
            <a:avLst/>
          </a:prstGeom>
        </p:spPr>
      </p:pic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72F1D48A-5068-4006-86C2-02FE8E6882D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3304" y="2433653"/>
            <a:ext cx="4219575" cy="3124200"/>
          </a:xfrm>
          <a:prstGeom prst="rect">
            <a:avLst/>
          </a:prstGeom>
        </p:spPr>
      </p:pic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D7706180-C4EF-4CF7-BF4E-6464CB307E7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33282" y="4127739"/>
            <a:ext cx="424780" cy="412468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BF911423-4FF4-47AA-A90F-ABDEEF61A19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39557" y="4652113"/>
            <a:ext cx="418505" cy="412469"/>
          </a:xfrm>
          <a:prstGeom prst="rect">
            <a:avLst/>
          </a:prstGeom>
        </p:spPr>
      </p:pic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8A430D72-D4C0-4265-8CFC-65D2E8E8E36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73304" y="6257829"/>
            <a:ext cx="4067175" cy="276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793764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Скругленный прямоугольник 11">
            <a:extLst>
              <a:ext uri="{FF2B5EF4-FFF2-40B4-BE49-F238E27FC236}">
                <a16:creationId xmlns:a16="http://schemas.microsoft.com/office/drawing/2014/main" id="{180094A5-F43C-4401-A166-3354FA1A3E16}"/>
              </a:ext>
            </a:extLst>
          </p:cNvPr>
          <p:cNvSpPr/>
          <p:nvPr/>
        </p:nvSpPr>
        <p:spPr>
          <a:xfrm>
            <a:off x="7817482" y="5376203"/>
            <a:ext cx="1710000" cy="1155154"/>
          </a:xfrm>
          <a:prstGeom prst="roundRect">
            <a:avLst>
              <a:gd name="adj" fmla="val 16435"/>
            </a:avLst>
          </a:prstGeom>
          <a:solidFill>
            <a:srgbClr val="F1F1F1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ID" b="1" dirty="0"/>
          </a:p>
        </p:txBody>
      </p:sp>
      <p:sp>
        <p:nvSpPr>
          <p:cNvPr id="88" name="Скругленный прямоугольник 11">
            <a:extLst>
              <a:ext uri="{FF2B5EF4-FFF2-40B4-BE49-F238E27FC236}">
                <a16:creationId xmlns:a16="http://schemas.microsoft.com/office/drawing/2014/main" id="{1FE38EBB-3D39-4D49-B872-72DB560F90DC}"/>
              </a:ext>
            </a:extLst>
          </p:cNvPr>
          <p:cNvSpPr/>
          <p:nvPr/>
        </p:nvSpPr>
        <p:spPr>
          <a:xfrm>
            <a:off x="5980115" y="5376203"/>
            <a:ext cx="1710000" cy="1155154"/>
          </a:xfrm>
          <a:prstGeom prst="roundRect">
            <a:avLst>
              <a:gd name="adj" fmla="val 16435"/>
            </a:avLst>
          </a:prstGeom>
          <a:solidFill>
            <a:srgbClr val="F1F1F1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ID" b="1" dirty="0"/>
          </a:p>
        </p:txBody>
      </p:sp>
      <p:sp>
        <p:nvSpPr>
          <p:cNvPr id="77" name="Скругленный прямоугольник 11">
            <a:extLst>
              <a:ext uri="{FF2B5EF4-FFF2-40B4-BE49-F238E27FC236}">
                <a16:creationId xmlns:a16="http://schemas.microsoft.com/office/drawing/2014/main" id="{FEB0DB13-67C2-4727-8BEF-8122E46341BC}"/>
              </a:ext>
            </a:extLst>
          </p:cNvPr>
          <p:cNvSpPr/>
          <p:nvPr/>
        </p:nvSpPr>
        <p:spPr>
          <a:xfrm>
            <a:off x="2329857" y="5406585"/>
            <a:ext cx="1710000" cy="1155154"/>
          </a:xfrm>
          <a:prstGeom prst="roundRect">
            <a:avLst>
              <a:gd name="adj" fmla="val 16435"/>
            </a:avLst>
          </a:prstGeom>
          <a:solidFill>
            <a:srgbClr val="F1F1F1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ID" b="1" dirty="0"/>
          </a:p>
        </p:txBody>
      </p:sp>
      <p:sp>
        <p:nvSpPr>
          <p:cNvPr id="63" name="Скругленный прямоугольник 11">
            <a:extLst>
              <a:ext uri="{FF2B5EF4-FFF2-40B4-BE49-F238E27FC236}">
                <a16:creationId xmlns:a16="http://schemas.microsoft.com/office/drawing/2014/main" id="{661F1992-55AC-40BC-B1D5-5F4CCF3D018D}"/>
              </a:ext>
            </a:extLst>
          </p:cNvPr>
          <p:cNvSpPr/>
          <p:nvPr/>
        </p:nvSpPr>
        <p:spPr>
          <a:xfrm>
            <a:off x="7817482" y="4031445"/>
            <a:ext cx="1710000" cy="1162248"/>
          </a:xfrm>
          <a:prstGeom prst="roundRect">
            <a:avLst>
              <a:gd name="adj" fmla="val 16435"/>
            </a:avLst>
          </a:prstGeom>
          <a:solidFill>
            <a:srgbClr val="F1F1F1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ID" b="1" dirty="0"/>
          </a:p>
        </p:txBody>
      </p:sp>
      <p:sp>
        <p:nvSpPr>
          <p:cNvPr id="33" name="Скругленный прямоугольник 11">
            <a:extLst>
              <a:ext uri="{FF2B5EF4-FFF2-40B4-BE49-F238E27FC236}">
                <a16:creationId xmlns:a16="http://schemas.microsoft.com/office/drawing/2014/main" id="{62ADF76B-36C1-453B-B3CE-4573A2B8202E}"/>
              </a:ext>
            </a:extLst>
          </p:cNvPr>
          <p:cNvSpPr/>
          <p:nvPr/>
        </p:nvSpPr>
        <p:spPr>
          <a:xfrm>
            <a:off x="5980115" y="4041607"/>
            <a:ext cx="1710000" cy="1155154"/>
          </a:xfrm>
          <a:prstGeom prst="roundRect">
            <a:avLst>
              <a:gd name="adj" fmla="val 16435"/>
            </a:avLst>
          </a:prstGeom>
          <a:solidFill>
            <a:srgbClr val="F1F1F1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ID" b="1" dirty="0"/>
          </a:p>
        </p:txBody>
      </p:sp>
      <p:sp>
        <p:nvSpPr>
          <p:cNvPr id="32" name="Скругленный прямоугольник 11">
            <a:extLst>
              <a:ext uri="{FF2B5EF4-FFF2-40B4-BE49-F238E27FC236}">
                <a16:creationId xmlns:a16="http://schemas.microsoft.com/office/drawing/2014/main" id="{D569E0DC-7730-4B22-A1B2-BC065121BB4F}"/>
              </a:ext>
            </a:extLst>
          </p:cNvPr>
          <p:cNvSpPr/>
          <p:nvPr/>
        </p:nvSpPr>
        <p:spPr>
          <a:xfrm>
            <a:off x="4152385" y="4041607"/>
            <a:ext cx="1710000" cy="1155154"/>
          </a:xfrm>
          <a:prstGeom prst="roundRect">
            <a:avLst>
              <a:gd name="adj" fmla="val 16435"/>
            </a:avLst>
          </a:prstGeom>
          <a:solidFill>
            <a:srgbClr val="F1F1F1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ID" b="1" dirty="0"/>
          </a:p>
        </p:txBody>
      </p:sp>
      <p:sp>
        <p:nvSpPr>
          <p:cNvPr id="31" name="Скругленный прямоугольник 11">
            <a:extLst>
              <a:ext uri="{FF2B5EF4-FFF2-40B4-BE49-F238E27FC236}">
                <a16:creationId xmlns:a16="http://schemas.microsoft.com/office/drawing/2014/main" id="{AB2189DB-0E21-4076-B56B-37835E330898}"/>
              </a:ext>
            </a:extLst>
          </p:cNvPr>
          <p:cNvSpPr/>
          <p:nvPr/>
        </p:nvSpPr>
        <p:spPr>
          <a:xfrm>
            <a:off x="2322709" y="4034060"/>
            <a:ext cx="1710000" cy="1155154"/>
          </a:xfrm>
          <a:prstGeom prst="roundRect">
            <a:avLst>
              <a:gd name="adj" fmla="val 16435"/>
            </a:avLst>
          </a:prstGeom>
          <a:solidFill>
            <a:srgbClr val="F1F1F1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ID" b="1" dirty="0"/>
          </a:p>
        </p:txBody>
      </p:sp>
      <p:sp>
        <p:nvSpPr>
          <p:cNvPr id="30" name="Скругленный прямоугольник 11">
            <a:extLst>
              <a:ext uri="{FF2B5EF4-FFF2-40B4-BE49-F238E27FC236}">
                <a16:creationId xmlns:a16="http://schemas.microsoft.com/office/drawing/2014/main" id="{AA5EA439-F368-47A2-BD6F-6649EF59B779}"/>
              </a:ext>
            </a:extLst>
          </p:cNvPr>
          <p:cNvSpPr/>
          <p:nvPr/>
        </p:nvSpPr>
        <p:spPr>
          <a:xfrm>
            <a:off x="515038" y="4034060"/>
            <a:ext cx="1710000" cy="1155154"/>
          </a:xfrm>
          <a:prstGeom prst="roundRect">
            <a:avLst>
              <a:gd name="adj" fmla="val 16435"/>
            </a:avLst>
          </a:prstGeom>
          <a:solidFill>
            <a:srgbClr val="F1F1F1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ID" b="1" dirty="0"/>
          </a:p>
        </p:txBody>
      </p:sp>
      <p:sp>
        <p:nvSpPr>
          <p:cNvPr id="25" name="Скругленный прямоугольник 11">
            <a:extLst>
              <a:ext uri="{FF2B5EF4-FFF2-40B4-BE49-F238E27FC236}">
                <a16:creationId xmlns:a16="http://schemas.microsoft.com/office/drawing/2014/main" id="{1B3A2A59-6B6D-474F-AA76-AE7A35FC8345}"/>
              </a:ext>
            </a:extLst>
          </p:cNvPr>
          <p:cNvSpPr/>
          <p:nvPr/>
        </p:nvSpPr>
        <p:spPr>
          <a:xfrm>
            <a:off x="5999431" y="2622159"/>
            <a:ext cx="1710000" cy="1162248"/>
          </a:xfrm>
          <a:prstGeom prst="roundRect">
            <a:avLst>
              <a:gd name="adj" fmla="val 16435"/>
            </a:avLst>
          </a:prstGeom>
          <a:solidFill>
            <a:srgbClr val="F1F1F1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ID" b="1" dirty="0"/>
          </a:p>
        </p:txBody>
      </p:sp>
      <p:sp>
        <p:nvSpPr>
          <p:cNvPr id="21" name="Скругленный прямоугольник 11">
            <a:extLst>
              <a:ext uri="{FF2B5EF4-FFF2-40B4-BE49-F238E27FC236}">
                <a16:creationId xmlns:a16="http://schemas.microsoft.com/office/drawing/2014/main" id="{358417D3-01BB-4458-BF18-46A5A04A529F}"/>
              </a:ext>
            </a:extLst>
          </p:cNvPr>
          <p:cNvSpPr/>
          <p:nvPr/>
        </p:nvSpPr>
        <p:spPr>
          <a:xfrm>
            <a:off x="4169243" y="2631339"/>
            <a:ext cx="1710000" cy="1162248"/>
          </a:xfrm>
          <a:prstGeom prst="roundRect">
            <a:avLst>
              <a:gd name="adj" fmla="val 16435"/>
            </a:avLst>
          </a:prstGeom>
          <a:solidFill>
            <a:srgbClr val="F1F1F1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ID" b="1" dirty="0"/>
          </a:p>
        </p:txBody>
      </p:sp>
      <p:sp>
        <p:nvSpPr>
          <p:cNvPr id="14" name="Скругленный прямоугольник 11">
            <a:extLst>
              <a:ext uri="{FF2B5EF4-FFF2-40B4-BE49-F238E27FC236}">
                <a16:creationId xmlns:a16="http://schemas.microsoft.com/office/drawing/2014/main" id="{8CF508B1-5134-4997-9435-236028457704}"/>
              </a:ext>
            </a:extLst>
          </p:cNvPr>
          <p:cNvSpPr/>
          <p:nvPr/>
        </p:nvSpPr>
        <p:spPr>
          <a:xfrm>
            <a:off x="2339130" y="2625706"/>
            <a:ext cx="1710000" cy="1162248"/>
          </a:xfrm>
          <a:prstGeom prst="roundRect">
            <a:avLst>
              <a:gd name="adj" fmla="val 16435"/>
            </a:avLst>
          </a:prstGeom>
          <a:solidFill>
            <a:srgbClr val="F1F1F1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ID" b="1" dirty="0"/>
          </a:p>
        </p:txBody>
      </p:sp>
      <p:sp>
        <p:nvSpPr>
          <p:cNvPr id="4" name="Заголовок 1">
            <a:extLst>
              <a:ext uri="{FF2B5EF4-FFF2-40B4-BE49-F238E27FC236}">
                <a16:creationId xmlns:a16="http://schemas.microsoft.com/office/drawing/2014/main" id="{8095A74A-AAA4-472F-AA69-4C8440316E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877" y="253353"/>
            <a:ext cx="8596668" cy="681872"/>
          </a:xfrm>
        </p:spPr>
        <p:txBody>
          <a:bodyPr>
            <a:normAutofit/>
          </a:bodyPr>
          <a:lstStyle/>
          <a:p>
            <a:pPr algn="ctr"/>
            <a:r>
              <a:rPr lang="ru-RU" sz="2400" b="1" dirty="0">
                <a:solidFill>
                  <a:srgbClr val="78A020"/>
                </a:solidFill>
              </a:rPr>
              <a:t>Меры государственной поддержки для инвесторов</a:t>
            </a:r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3825DA28-BB1A-40B2-90CD-FFE3475CA0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471" y="901448"/>
            <a:ext cx="2065163" cy="371367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9E895DFC-5EB5-4638-AFC9-A32770AC46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43924" y="1294797"/>
            <a:ext cx="6610350" cy="495300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B4FEDB43-A478-480E-AE90-2A83B296EA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93933" y="1913112"/>
            <a:ext cx="505090" cy="495301"/>
          </a:xfrm>
          <a:prstGeom prst="rect">
            <a:avLst/>
          </a:prstGeom>
        </p:spPr>
      </p:pic>
      <p:sp>
        <p:nvSpPr>
          <p:cNvPr id="9" name="Скругленный прямоугольник 11">
            <a:extLst>
              <a:ext uri="{FF2B5EF4-FFF2-40B4-BE49-F238E27FC236}">
                <a16:creationId xmlns:a16="http://schemas.microsoft.com/office/drawing/2014/main" id="{17C32FDC-305F-44BF-A7AA-35EEFC136E86}"/>
              </a:ext>
            </a:extLst>
          </p:cNvPr>
          <p:cNvSpPr/>
          <p:nvPr/>
        </p:nvSpPr>
        <p:spPr>
          <a:xfrm>
            <a:off x="499892" y="2625706"/>
            <a:ext cx="1710000" cy="1155154"/>
          </a:xfrm>
          <a:prstGeom prst="roundRect">
            <a:avLst>
              <a:gd name="adj" fmla="val 16435"/>
            </a:avLst>
          </a:prstGeom>
          <a:solidFill>
            <a:srgbClr val="F1F1F1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ID" b="1" dirty="0"/>
          </a:p>
        </p:txBody>
      </p:sp>
      <p:sp>
        <p:nvSpPr>
          <p:cNvPr id="12" name="Скругленный прямоугольник 30">
            <a:extLst>
              <a:ext uri="{FF2B5EF4-FFF2-40B4-BE49-F238E27FC236}">
                <a16:creationId xmlns:a16="http://schemas.microsoft.com/office/drawing/2014/main" id="{9F9DABA7-BE2A-4053-8C47-6F5A98C91339}"/>
              </a:ext>
            </a:extLst>
          </p:cNvPr>
          <p:cNvSpPr/>
          <p:nvPr/>
        </p:nvSpPr>
        <p:spPr>
          <a:xfrm>
            <a:off x="1354892" y="3522721"/>
            <a:ext cx="841719" cy="180000"/>
          </a:xfrm>
          <a:prstGeom prst="roundRect">
            <a:avLst>
              <a:gd name="adj" fmla="val 50000"/>
            </a:avLst>
          </a:prstGeom>
          <a:solidFill>
            <a:srgbClr val="4756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sz="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https://mbrostov.ru / </a:t>
            </a:r>
            <a:endParaRPr lang="ru-ID" sz="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Скругленный прямоугольник 34">
            <a:extLst>
              <a:ext uri="{FF2B5EF4-FFF2-40B4-BE49-F238E27FC236}">
                <a16:creationId xmlns:a16="http://schemas.microsoft.com/office/drawing/2014/main" id="{52C0F36B-A0D7-4837-B6B7-5ECE31C104FB}"/>
              </a:ext>
            </a:extLst>
          </p:cNvPr>
          <p:cNvSpPr/>
          <p:nvPr/>
        </p:nvSpPr>
        <p:spPr>
          <a:xfrm>
            <a:off x="3104759" y="3522721"/>
            <a:ext cx="841719" cy="180000"/>
          </a:xfrm>
          <a:prstGeom prst="roundRect">
            <a:avLst>
              <a:gd name="adj" fmla="val 50000"/>
            </a:avLst>
          </a:prstGeom>
          <a:solidFill>
            <a:srgbClr val="4756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sz="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http://rkr61.ru</a:t>
            </a:r>
            <a:endParaRPr lang="ru-ID" sz="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26CC6CB4-BA30-47A8-9B4B-DADF6CFB079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2110" y="2703227"/>
            <a:ext cx="1490540" cy="500056"/>
          </a:xfrm>
          <a:prstGeom prst="rect">
            <a:avLst/>
          </a:prstGeom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AAF23175-BDB1-4C1E-888D-32FB7E43F20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514" y="3350513"/>
            <a:ext cx="400473" cy="402380"/>
          </a:xfrm>
          <a:prstGeom prst="rect">
            <a:avLst/>
          </a:prstGeom>
        </p:spPr>
      </p:pic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00046734-BD08-4C65-BD08-6FE6FD0F89C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71862" y="3296288"/>
            <a:ext cx="419099" cy="415108"/>
          </a:xfrm>
          <a:prstGeom prst="rect">
            <a:avLst/>
          </a:prstGeom>
        </p:spPr>
      </p:pic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4C629688-EA26-4585-B818-B40FE3ADFA5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54345" y="2741463"/>
            <a:ext cx="1401093" cy="445536"/>
          </a:xfrm>
          <a:prstGeom prst="rect">
            <a:avLst/>
          </a:prstGeom>
        </p:spPr>
      </p:pic>
      <p:pic>
        <p:nvPicPr>
          <p:cNvPr id="19" name="Рисунок 18">
            <a:extLst>
              <a:ext uri="{FF2B5EF4-FFF2-40B4-BE49-F238E27FC236}">
                <a16:creationId xmlns:a16="http://schemas.microsoft.com/office/drawing/2014/main" id="{4607FC6C-6A40-4BEA-B959-CEA47B6857F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68101" y="2727175"/>
            <a:ext cx="1528563" cy="426365"/>
          </a:xfrm>
          <a:prstGeom prst="rect">
            <a:avLst/>
          </a:prstGeom>
        </p:spPr>
      </p:pic>
      <p:sp>
        <p:nvSpPr>
          <p:cNvPr id="23" name="Скругленный прямоугольник 38">
            <a:extLst>
              <a:ext uri="{FF2B5EF4-FFF2-40B4-BE49-F238E27FC236}">
                <a16:creationId xmlns:a16="http://schemas.microsoft.com/office/drawing/2014/main" id="{79F677F3-1C4C-406D-B02D-A5B836696E4D}"/>
              </a:ext>
            </a:extLst>
          </p:cNvPr>
          <p:cNvSpPr/>
          <p:nvPr/>
        </p:nvSpPr>
        <p:spPr>
          <a:xfrm>
            <a:off x="4967260" y="3514853"/>
            <a:ext cx="841719" cy="180000"/>
          </a:xfrm>
          <a:prstGeom prst="roundRect">
            <a:avLst>
              <a:gd name="adj" fmla="val 50000"/>
            </a:avLst>
          </a:prstGeom>
          <a:solidFill>
            <a:srgbClr val="4756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sz="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https://frp61.ru/</a:t>
            </a:r>
            <a:endParaRPr lang="ru-ID" sz="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2" name="Рисунок 21">
            <a:extLst>
              <a:ext uri="{FF2B5EF4-FFF2-40B4-BE49-F238E27FC236}">
                <a16:creationId xmlns:a16="http://schemas.microsoft.com/office/drawing/2014/main" id="{8C0E5639-3B76-431F-A050-76078A0C2956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336647" y="3305374"/>
            <a:ext cx="421629" cy="407507"/>
          </a:xfrm>
          <a:prstGeom prst="rect">
            <a:avLst/>
          </a:prstGeom>
        </p:spPr>
      </p:pic>
      <p:pic>
        <p:nvPicPr>
          <p:cNvPr id="24" name="Рисунок 23">
            <a:extLst>
              <a:ext uri="{FF2B5EF4-FFF2-40B4-BE49-F238E27FC236}">
                <a16:creationId xmlns:a16="http://schemas.microsoft.com/office/drawing/2014/main" id="{42B129E0-B738-4329-987D-54DE6B2B426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96000" y="2715803"/>
            <a:ext cx="904728" cy="428462"/>
          </a:xfrm>
          <a:prstGeom prst="rect">
            <a:avLst/>
          </a:prstGeom>
        </p:spPr>
      </p:pic>
      <p:sp>
        <p:nvSpPr>
          <p:cNvPr id="27" name="Скругленный прямоугольник 42">
            <a:extLst>
              <a:ext uri="{FF2B5EF4-FFF2-40B4-BE49-F238E27FC236}">
                <a16:creationId xmlns:a16="http://schemas.microsoft.com/office/drawing/2014/main" id="{D7D0BA3C-B73F-40D6-8302-6DC9DDD33A8B}"/>
              </a:ext>
            </a:extLst>
          </p:cNvPr>
          <p:cNvSpPr/>
          <p:nvPr/>
        </p:nvSpPr>
        <p:spPr>
          <a:xfrm>
            <a:off x="6896481" y="3429500"/>
            <a:ext cx="730145" cy="272936"/>
          </a:xfrm>
          <a:prstGeom prst="roundRect">
            <a:avLst>
              <a:gd name="adj" fmla="val 50000"/>
            </a:avLst>
          </a:prstGeom>
          <a:solidFill>
            <a:srgbClr val="4756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sz="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https://myexport.exportcenter.ru/</a:t>
            </a:r>
            <a:endParaRPr lang="ru-RU" sz="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430D756-C09D-47F3-8309-0ABE2B454D06}"/>
              </a:ext>
            </a:extLst>
          </p:cNvPr>
          <p:cNvSpPr txBox="1"/>
          <p:nvPr/>
        </p:nvSpPr>
        <p:spPr>
          <a:xfrm>
            <a:off x="7081484" y="2708504"/>
            <a:ext cx="584419" cy="46166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ru-RU" sz="600" b="1" dirty="0">
                <a:latin typeface="Arial" panose="020B0604020202020204" pitchFamily="34" charset="0"/>
                <a:cs typeface="Arial" panose="020B0604020202020204" pitchFamily="34" charset="0"/>
              </a:rPr>
              <a:t>ЦЕНТР ПОДДЕРЖКИ ЭКСПОРТА РОСТОВСКОЙ ОБЛАСТИ»</a:t>
            </a:r>
            <a:endParaRPr lang="ru-ID" sz="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C8E81015-E669-45DA-BB37-D69C8CFAB2DA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183999" y="3296288"/>
            <a:ext cx="400396" cy="400396"/>
          </a:xfrm>
          <a:prstGeom prst="rect">
            <a:avLst/>
          </a:prstGeom>
        </p:spPr>
      </p:pic>
      <p:pic>
        <p:nvPicPr>
          <p:cNvPr id="29" name="Рисунок 28">
            <a:extLst>
              <a:ext uri="{FF2B5EF4-FFF2-40B4-BE49-F238E27FC236}">
                <a16:creationId xmlns:a16="http://schemas.microsoft.com/office/drawing/2014/main" id="{247C15CC-A696-4AC9-9886-F43872D53058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38296" y="4119533"/>
            <a:ext cx="364139" cy="344561"/>
          </a:xfrm>
          <a:prstGeom prst="rect">
            <a:avLst/>
          </a:prstGeom>
        </p:spPr>
      </p:pic>
      <p:pic>
        <p:nvPicPr>
          <p:cNvPr id="36" name="Рисунок 35">
            <a:extLst>
              <a:ext uri="{FF2B5EF4-FFF2-40B4-BE49-F238E27FC236}">
                <a16:creationId xmlns:a16="http://schemas.microsoft.com/office/drawing/2014/main" id="{D73E5E8D-2700-4D8C-8EB7-F43F5B16237E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603181" y="4536554"/>
            <a:ext cx="1556896" cy="297767"/>
          </a:xfrm>
          <a:prstGeom prst="rect">
            <a:avLst/>
          </a:prstGeom>
        </p:spPr>
      </p:pic>
      <p:pic>
        <p:nvPicPr>
          <p:cNvPr id="37" name="Рисунок 36">
            <a:extLst>
              <a:ext uri="{FF2B5EF4-FFF2-40B4-BE49-F238E27FC236}">
                <a16:creationId xmlns:a16="http://schemas.microsoft.com/office/drawing/2014/main" id="{17AA64FA-8501-425E-95EC-C83EB0AE4DE6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1696722" y="4142738"/>
            <a:ext cx="351813" cy="346714"/>
          </a:xfrm>
          <a:prstGeom prst="rect">
            <a:avLst/>
          </a:prstGeom>
        </p:spPr>
      </p:pic>
      <p:sp>
        <p:nvSpPr>
          <p:cNvPr id="40" name="Скругленный прямоугольник 38">
            <a:extLst>
              <a:ext uri="{FF2B5EF4-FFF2-40B4-BE49-F238E27FC236}">
                <a16:creationId xmlns:a16="http://schemas.microsoft.com/office/drawing/2014/main" id="{F47895C2-B1EF-46F0-9DE7-2F8AAC66EC1D}"/>
              </a:ext>
            </a:extLst>
          </p:cNvPr>
          <p:cNvSpPr/>
          <p:nvPr/>
        </p:nvSpPr>
        <p:spPr>
          <a:xfrm>
            <a:off x="1120387" y="4936766"/>
            <a:ext cx="1016660" cy="170569"/>
          </a:xfrm>
          <a:prstGeom prst="roundRect">
            <a:avLst>
              <a:gd name="adj" fmla="val 50000"/>
            </a:avLst>
          </a:prstGeom>
          <a:solidFill>
            <a:srgbClr val="4756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sz="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</a:t>
            </a:r>
            <a:r>
              <a:rPr lang="ru-RU" sz="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//</a:t>
            </a:r>
            <a:r>
              <a:rPr lang="en-US" sz="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www.ipa-don.ru/</a:t>
            </a:r>
            <a:endParaRPr lang="ru-ID" sz="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1" name="Рисунок 40">
            <a:extLst>
              <a:ext uri="{FF2B5EF4-FFF2-40B4-BE49-F238E27FC236}">
                <a16:creationId xmlns:a16="http://schemas.microsoft.com/office/drawing/2014/main" id="{4A881E8A-E00B-4943-96E2-E66E4BF32557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2415694" y="4118723"/>
            <a:ext cx="1530784" cy="461665"/>
          </a:xfrm>
          <a:prstGeom prst="rect">
            <a:avLst/>
          </a:prstGeom>
        </p:spPr>
      </p:pic>
      <p:sp>
        <p:nvSpPr>
          <p:cNvPr id="42" name="Скругленный прямоугольник 56">
            <a:extLst>
              <a:ext uri="{FF2B5EF4-FFF2-40B4-BE49-F238E27FC236}">
                <a16:creationId xmlns:a16="http://schemas.microsoft.com/office/drawing/2014/main" id="{F35B83B2-5A5A-4FC1-887E-475C142F5C47}"/>
              </a:ext>
            </a:extLst>
          </p:cNvPr>
          <p:cNvSpPr/>
          <p:nvPr/>
        </p:nvSpPr>
        <p:spPr>
          <a:xfrm>
            <a:off x="3121183" y="4901250"/>
            <a:ext cx="841719" cy="180000"/>
          </a:xfrm>
          <a:prstGeom prst="roundRect">
            <a:avLst>
              <a:gd name="adj" fmla="val 50000"/>
            </a:avLst>
          </a:prstGeom>
          <a:solidFill>
            <a:srgbClr val="4756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sz="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https://dongarant.ru/</a:t>
            </a:r>
            <a:endParaRPr lang="ru-ID" sz="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9" name="Рисунок 38">
            <a:extLst>
              <a:ext uri="{FF2B5EF4-FFF2-40B4-BE49-F238E27FC236}">
                <a16:creationId xmlns:a16="http://schemas.microsoft.com/office/drawing/2014/main" id="{0BB202BF-1EFE-4DC1-A261-B3A075AB6E03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2471862" y="4719415"/>
            <a:ext cx="410718" cy="410718"/>
          </a:xfrm>
          <a:prstGeom prst="rect">
            <a:avLst/>
          </a:prstGeom>
        </p:spPr>
      </p:pic>
      <p:pic>
        <p:nvPicPr>
          <p:cNvPr id="43" name="Рисунок 42">
            <a:extLst>
              <a:ext uri="{FF2B5EF4-FFF2-40B4-BE49-F238E27FC236}">
                <a16:creationId xmlns:a16="http://schemas.microsoft.com/office/drawing/2014/main" id="{043EF5DD-2E5B-495D-BA09-E5E1F5E6D884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4240639" y="4148504"/>
            <a:ext cx="931062" cy="717570"/>
          </a:xfrm>
          <a:prstGeom prst="rect">
            <a:avLst/>
          </a:prstGeom>
        </p:spPr>
      </p:pic>
      <p:pic>
        <p:nvPicPr>
          <p:cNvPr id="44" name="Рисунок 43">
            <a:extLst>
              <a:ext uri="{FF2B5EF4-FFF2-40B4-BE49-F238E27FC236}">
                <a16:creationId xmlns:a16="http://schemas.microsoft.com/office/drawing/2014/main" id="{5B26107D-42D6-409B-91B4-FA0F0C6DA903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5363043" y="4234671"/>
            <a:ext cx="364194" cy="358992"/>
          </a:xfrm>
          <a:prstGeom prst="rect">
            <a:avLst/>
          </a:prstGeom>
        </p:spPr>
      </p:pic>
      <p:sp>
        <p:nvSpPr>
          <p:cNvPr id="46" name="Скругленный прямоугольник 56">
            <a:extLst>
              <a:ext uri="{FF2B5EF4-FFF2-40B4-BE49-F238E27FC236}">
                <a16:creationId xmlns:a16="http://schemas.microsoft.com/office/drawing/2014/main" id="{D58E45E7-E7B6-4D36-A1E1-83DF3FA913F7}"/>
              </a:ext>
            </a:extLst>
          </p:cNvPr>
          <p:cNvSpPr/>
          <p:nvPr/>
        </p:nvSpPr>
        <p:spPr>
          <a:xfrm>
            <a:off x="4942184" y="4933250"/>
            <a:ext cx="841719" cy="180000"/>
          </a:xfrm>
          <a:prstGeom prst="roundRect">
            <a:avLst>
              <a:gd name="adj" fmla="val 50000"/>
            </a:avLst>
          </a:prstGeom>
          <a:solidFill>
            <a:srgbClr val="4756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sz="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https://rlc161.ru/</a:t>
            </a:r>
            <a:endParaRPr lang="ru-ID" sz="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7" name="Рисунок 46">
            <a:extLst>
              <a:ext uri="{FF2B5EF4-FFF2-40B4-BE49-F238E27FC236}">
                <a16:creationId xmlns:a16="http://schemas.microsoft.com/office/drawing/2014/main" id="{D0766865-7896-4390-9573-2E7B2A948F25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6128370" y="4110588"/>
            <a:ext cx="1452123" cy="370149"/>
          </a:xfrm>
          <a:prstGeom prst="rect">
            <a:avLst/>
          </a:prstGeom>
        </p:spPr>
      </p:pic>
      <p:pic>
        <p:nvPicPr>
          <p:cNvPr id="48" name="Рисунок 47">
            <a:extLst>
              <a:ext uri="{FF2B5EF4-FFF2-40B4-BE49-F238E27FC236}">
                <a16:creationId xmlns:a16="http://schemas.microsoft.com/office/drawing/2014/main" id="{EAB9A2FA-58EA-49FA-8D20-A0CAF1EF10B7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6102221" y="4785360"/>
            <a:ext cx="373533" cy="375364"/>
          </a:xfrm>
          <a:prstGeom prst="rect">
            <a:avLst/>
          </a:prstGeom>
        </p:spPr>
      </p:pic>
      <p:sp>
        <p:nvSpPr>
          <p:cNvPr id="49" name="Прямоугольник 48">
            <a:extLst>
              <a:ext uri="{FF2B5EF4-FFF2-40B4-BE49-F238E27FC236}">
                <a16:creationId xmlns:a16="http://schemas.microsoft.com/office/drawing/2014/main" id="{97B4009B-B5FD-4889-AF2B-40DC787541CC}"/>
              </a:ext>
            </a:extLst>
          </p:cNvPr>
          <p:cNvSpPr/>
          <p:nvPr/>
        </p:nvSpPr>
        <p:spPr>
          <a:xfrm>
            <a:off x="6036938" y="4457736"/>
            <a:ext cx="1865333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700" dirty="0">
                <a:solidFill>
                  <a:srgbClr val="254061"/>
                </a:solidFill>
                <a:latin typeface="Roboto"/>
              </a:rPr>
              <a:t>Ростовское региональное агентство поддержки предпринимательства</a:t>
            </a:r>
            <a:endParaRPr lang="ru-RU" sz="700" dirty="0"/>
          </a:p>
        </p:txBody>
      </p:sp>
      <p:sp>
        <p:nvSpPr>
          <p:cNvPr id="51" name="Скругленный прямоугольник 56">
            <a:extLst>
              <a:ext uri="{FF2B5EF4-FFF2-40B4-BE49-F238E27FC236}">
                <a16:creationId xmlns:a16="http://schemas.microsoft.com/office/drawing/2014/main" id="{D3887CA6-ECC7-40DD-BB2B-18B7684379F0}"/>
              </a:ext>
            </a:extLst>
          </p:cNvPr>
          <p:cNvSpPr/>
          <p:nvPr/>
        </p:nvSpPr>
        <p:spPr>
          <a:xfrm>
            <a:off x="6771044" y="4933250"/>
            <a:ext cx="841719" cy="180000"/>
          </a:xfrm>
          <a:prstGeom prst="roundRect">
            <a:avLst>
              <a:gd name="adj" fmla="val 50000"/>
            </a:avLst>
          </a:prstGeom>
          <a:solidFill>
            <a:srgbClr val="4756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sz="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https://www.rrapp.ru/</a:t>
            </a:r>
            <a:endParaRPr lang="ru-ID" sz="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2" name="Рисунок 51">
            <a:extLst>
              <a:ext uri="{FF2B5EF4-FFF2-40B4-BE49-F238E27FC236}">
                <a16:creationId xmlns:a16="http://schemas.microsoft.com/office/drawing/2014/main" id="{EF95C313-1E3E-47D9-B621-79EC4FF9FB14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437992" y="1877011"/>
            <a:ext cx="2887697" cy="511156"/>
          </a:xfrm>
          <a:prstGeom prst="rect">
            <a:avLst/>
          </a:prstGeom>
        </p:spPr>
      </p:pic>
      <p:sp>
        <p:nvSpPr>
          <p:cNvPr id="56" name="Скругленный прямоугольник 11">
            <a:extLst>
              <a:ext uri="{FF2B5EF4-FFF2-40B4-BE49-F238E27FC236}">
                <a16:creationId xmlns:a16="http://schemas.microsoft.com/office/drawing/2014/main" id="{6E55247A-C907-4FA3-ADFE-CE4DF6E71445}"/>
              </a:ext>
            </a:extLst>
          </p:cNvPr>
          <p:cNvSpPr/>
          <p:nvPr/>
        </p:nvSpPr>
        <p:spPr>
          <a:xfrm>
            <a:off x="7797435" y="2598091"/>
            <a:ext cx="1710000" cy="1162248"/>
          </a:xfrm>
          <a:prstGeom prst="roundRect">
            <a:avLst>
              <a:gd name="adj" fmla="val 16435"/>
            </a:avLst>
          </a:prstGeom>
          <a:solidFill>
            <a:srgbClr val="F1F1F1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ID" b="1" dirty="0"/>
          </a:p>
        </p:txBody>
      </p:sp>
      <p:pic>
        <p:nvPicPr>
          <p:cNvPr id="54" name="Рисунок 53">
            <a:extLst>
              <a:ext uri="{FF2B5EF4-FFF2-40B4-BE49-F238E27FC236}">
                <a16:creationId xmlns:a16="http://schemas.microsoft.com/office/drawing/2014/main" id="{D1C1E7CC-536D-4871-B1C5-597C356863F4}"/>
              </a:ext>
            </a:extLst>
          </p:cNvPr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7873180" y="2707856"/>
            <a:ext cx="1598604" cy="307777"/>
          </a:xfrm>
          <a:prstGeom prst="rect">
            <a:avLst/>
          </a:prstGeom>
        </p:spPr>
      </p:pic>
      <p:pic>
        <p:nvPicPr>
          <p:cNvPr id="53" name="Рисунок 52">
            <a:extLst>
              <a:ext uri="{FF2B5EF4-FFF2-40B4-BE49-F238E27FC236}">
                <a16:creationId xmlns:a16="http://schemas.microsoft.com/office/drawing/2014/main" id="{3DAADB9A-CCA0-4B0C-BC96-A200DB074055}"/>
              </a:ext>
            </a:extLst>
          </p:cNvPr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7911553" y="3284600"/>
            <a:ext cx="407730" cy="409718"/>
          </a:xfrm>
          <a:prstGeom prst="rect">
            <a:avLst/>
          </a:prstGeom>
        </p:spPr>
      </p:pic>
      <p:sp>
        <p:nvSpPr>
          <p:cNvPr id="57" name="Скругленный прямоугольник 42">
            <a:extLst>
              <a:ext uri="{FF2B5EF4-FFF2-40B4-BE49-F238E27FC236}">
                <a16:creationId xmlns:a16="http://schemas.microsoft.com/office/drawing/2014/main" id="{0251234A-9C96-45E3-8A4C-C818A9D57438}"/>
              </a:ext>
            </a:extLst>
          </p:cNvPr>
          <p:cNvSpPr/>
          <p:nvPr/>
        </p:nvSpPr>
        <p:spPr>
          <a:xfrm>
            <a:off x="8685880" y="3392150"/>
            <a:ext cx="730145" cy="272936"/>
          </a:xfrm>
          <a:prstGeom prst="roundRect">
            <a:avLst>
              <a:gd name="adj" fmla="val 50000"/>
            </a:avLst>
          </a:prstGeom>
          <a:solidFill>
            <a:srgbClr val="4756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sz="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https://airo61.donland.ru/</a:t>
            </a:r>
            <a:endParaRPr lang="ru-RU" sz="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8" name="Рисунок 57">
            <a:extLst>
              <a:ext uri="{FF2B5EF4-FFF2-40B4-BE49-F238E27FC236}">
                <a16:creationId xmlns:a16="http://schemas.microsoft.com/office/drawing/2014/main" id="{D1C3E4BF-8A72-43BE-A41C-81B77D2EDF4F}"/>
              </a:ext>
            </a:extLst>
          </p:cNvPr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>
            <a:off x="5244819" y="1877555"/>
            <a:ext cx="2887697" cy="548501"/>
          </a:xfrm>
          <a:prstGeom prst="rect">
            <a:avLst/>
          </a:prstGeom>
        </p:spPr>
      </p:pic>
      <p:pic>
        <p:nvPicPr>
          <p:cNvPr id="60" name="Рисунок 59">
            <a:extLst>
              <a:ext uri="{FF2B5EF4-FFF2-40B4-BE49-F238E27FC236}">
                <a16:creationId xmlns:a16="http://schemas.microsoft.com/office/drawing/2014/main" id="{83916A09-8A6B-4CA7-83B8-ECBFEB854469}"/>
              </a:ext>
            </a:extLst>
          </p:cNvPr>
          <p:cNvPicPr>
            <a:picLocks noChangeAspect="1"/>
          </p:cNvPicPr>
          <p:nvPr/>
        </p:nvPicPr>
        <p:blipFill>
          <a:blip r:embed="rId28"/>
          <a:stretch>
            <a:fillRect/>
          </a:stretch>
        </p:blipFill>
        <p:spPr>
          <a:xfrm>
            <a:off x="8685880" y="1881056"/>
            <a:ext cx="505091" cy="507111"/>
          </a:xfrm>
          <a:prstGeom prst="rect">
            <a:avLst/>
          </a:prstGeom>
        </p:spPr>
      </p:pic>
      <p:pic>
        <p:nvPicPr>
          <p:cNvPr id="61" name="Рисунок 60">
            <a:extLst>
              <a:ext uri="{FF2B5EF4-FFF2-40B4-BE49-F238E27FC236}">
                <a16:creationId xmlns:a16="http://schemas.microsoft.com/office/drawing/2014/main" id="{BDAFEA85-47AB-4142-971D-A581BA07A11A}"/>
              </a:ext>
            </a:extLst>
          </p:cNvPr>
          <p:cNvPicPr>
            <a:picLocks noChangeAspect="1"/>
          </p:cNvPicPr>
          <p:nvPr/>
        </p:nvPicPr>
        <p:blipFill>
          <a:blip r:embed="rId29"/>
          <a:stretch>
            <a:fillRect/>
          </a:stretch>
        </p:blipFill>
        <p:spPr>
          <a:xfrm>
            <a:off x="7923623" y="5437945"/>
            <a:ext cx="1457625" cy="400132"/>
          </a:xfrm>
          <a:prstGeom prst="rect">
            <a:avLst/>
          </a:prstGeom>
        </p:spPr>
      </p:pic>
      <p:pic>
        <p:nvPicPr>
          <p:cNvPr id="62" name="Рисунок 61">
            <a:extLst>
              <a:ext uri="{FF2B5EF4-FFF2-40B4-BE49-F238E27FC236}">
                <a16:creationId xmlns:a16="http://schemas.microsoft.com/office/drawing/2014/main" id="{6CEAB18D-EE93-4F5B-B101-866FB801C9B9}"/>
              </a:ext>
            </a:extLst>
          </p:cNvPr>
          <p:cNvPicPr>
            <a:picLocks noChangeAspect="1"/>
          </p:cNvPicPr>
          <p:nvPr/>
        </p:nvPicPr>
        <p:blipFill>
          <a:blip r:embed="rId30"/>
          <a:stretch>
            <a:fillRect/>
          </a:stretch>
        </p:blipFill>
        <p:spPr>
          <a:xfrm>
            <a:off x="7945750" y="6095296"/>
            <a:ext cx="373533" cy="366315"/>
          </a:xfrm>
          <a:prstGeom prst="rect">
            <a:avLst/>
          </a:prstGeom>
        </p:spPr>
      </p:pic>
      <p:sp>
        <p:nvSpPr>
          <p:cNvPr id="67" name="Скругленный прямоугольник 56">
            <a:extLst>
              <a:ext uri="{FF2B5EF4-FFF2-40B4-BE49-F238E27FC236}">
                <a16:creationId xmlns:a16="http://schemas.microsoft.com/office/drawing/2014/main" id="{8BC826EB-870E-4C09-9288-6ED140422B79}"/>
              </a:ext>
            </a:extLst>
          </p:cNvPr>
          <p:cNvSpPr/>
          <p:nvPr/>
        </p:nvSpPr>
        <p:spPr>
          <a:xfrm>
            <a:off x="8561600" y="6268927"/>
            <a:ext cx="841719" cy="180000"/>
          </a:xfrm>
          <a:prstGeom prst="roundRect">
            <a:avLst>
              <a:gd name="adj" fmla="val 50000"/>
            </a:avLst>
          </a:prstGeom>
          <a:solidFill>
            <a:srgbClr val="4756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sz="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https://invest.gov.ru/ </a:t>
            </a:r>
            <a:endParaRPr lang="ru-ID" sz="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8" name="Скругленный прямоугольник 11">
            <a:extLst>
              <a:ext uri="{FF2B5EF4-FFF2-40B4-BE49-F238E27FC236}">
                <a16:creationId xmlns:a16="http://schemas.microsoft.com/office/drawing/2014/main" id="{6E7AD723-0137-42F9-9940-147A7ADB247B}"/>
              </a:ext>
            </a:extLst>
          </p:cNvPr>
          <p:cNvSpPr/>
          <p:nvPr/>
        </p:nvSpPr>
        <p:spPr>
          <a:xfrm>
            <a:off x="492490" y="5406585"/>
            <a:ext cx="1710000" cy="1155154"/>
          </a:xfrm>
          <a:prstGeom prst="roundRect">
            <a:avLst>
              <a:gd name="adj" fmla="val 16435"/>
            </a:avLst>
          </a:prstGeom>
          <a:solidFill>
            <a:srgbClr val="F1F1F1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ID" b="1" dirty="0"/>
          </a:p>
        </p:txBody>
      </p:sp>
      <p:sp>
        <p:nvSpPr>
          <p:cNvPr id="1027" name="Прямоугольник: скругленные углы 1026">
            <a:extLst>
              <a:ext uri="{FF2B5EF4-FFF2-40B4-BE49-F238E27FC236}">
                <a16:creationId xmlns:a16="http://schemas.microsoft.com/office/drawing/2014/main" id="{98C58838-EAC2-4E19-8F08-0F6B79A41EED}"/>
              </a:ext>
            </a:extLst>
          </p:cNvPr>
          <p:cNvSpPr/>
          <p:nvPr/>
        </p:nvSpPr>
        <p:spPr>
          <a:xfrm>
            <a:off x="5168953" y="1829357"/>
            <a:ext cx="4165131" cy="594747"/>
          </a:xfrm>
          <a:prstGeom prst="roundRect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71" name="Прямоугольник: скругленные углы 70">
            <a:extLst>
              <a:ext uri="{FF2B5EF4-FFF2-40B4-BE49-F238E27FC236}">
                <a16:creationId xmlns:a16="http://schemas.microsoft.com/office/drawing/2014/main" id="{7C848070-B0D5-4936-A620-2ADC69091054}"/>
              </a:ext>
            </a:extLst>
          </p:cNvPr>
          <p:cNvSpPr/>
          <p:nvPr/>
        </p:nvSpPr>
        <p:spPr>
          <a:xfrm>
            <a:off x="170984" y="1830702"/>
            <a:ext cx="4165131" cy="594747"/>
          </a:xfrm>
          <a:prstGeom prst="roundRect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72" name="Рисунок 71">
            <a:extLst>
              <a:ext uri="{FF2B5EF4-FFF2-40B4-BE49-F238E27FC236}">
                <a16:creationId xmlns:a16="http://schemas.microsoft.com/office/drawing/2014/main" id="{F16DD7F8-9049-4DD2-AFE5-767B897C6A1E}"/>
              </a:ext>
            </a:extLst>
          </p:cNvPr>
          <p:cNvPicPr>
            <a:picLocks noChangeAspect="1"/>
          </p:cNvPicPr>
          <p:nvPr/>
        </p:nvPicPr>
        <p:blipFill>
          <a:blip r:embed="rId31"/>
          <a:stretch>
            <a:fillRect/>
          </a:stretch>
        </p:blipFill>
        <p:spPr>
          <a:xfrm>
            <a:off x="627512" y="5501729"/>
            <a:ext cx="561975" cy="419100"/>
          </a:xfrm>
          <a:prstGeom prst="rect">
            <a:avLst/>
          </a:prstGeom>
        </p:spPr>
      </p:pic>
      <p:sp>
        <p:nvSpPr>
          <p:cNvPr id="73" name="TextBox 72">
            <a:extLst>
              <a:ext uri="{FF2B5EF4-FFF2-40B4-BE49-F238E27FC236}">
                <a16:creationId xmlns:a16="http://schemas.microsoft.com/office/drawing/2014/main" id="{A3E16AF6-0B4A-497D-B03A-02F2DF07EE17}"/>
              </a:ext>
            </a:extLst>
          </p:cNvPr>
          <p:cNvSpPr txBox="1"/>
          <p:nvPr/>
        </p:nvSpPr>
        <p:spPr>
          <a:xfrm>
            <a:off x="538946" y="6002036"/>
            <a:ext cx="1667585" cy="12311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ru-RU" sz="800" b="1" dirty="0">
                <a:latin typeface="Arial" panose="020B0604020202020204" pitchFamily="34" charset="0"/>
                <a:cs typeface="Arial" panose="020B0604020202020204" pitchFamily="34" charset="0"/>
              </a:rPr>
              <a:t>ЦЕНТР ИСТИННЫХ ЦЕННОСТЕЙ</a:t>
            </a:r>
          </a:p>
        </p:txBody>
      </p:sp>
      <p:sp>
        <p:nvSpPr>
          <p:cNvPr id="74" name="Скругленный прямоугольник 63">
            <a:extLst>
              <a:ext uri="{FF2B5EF4-FFF2-40B4-BE49-F238E27FC236}">
                <a16:creationId xmlns:a16="http://schemas.microsoft.com/office/drawing/2014/main" id="{7F1413C8-69E0-48D0-831E-A06FBBCDC7D8}"/>
              </a:ext>
            </a:extLst>
          </p:cNvPr>
          <p:cNvSpPr/>
          <p:nvPr/>
        </p:nvSpPr>
        <p:spPr>
          <a:xfrm>
            <a:off x="1216578" y="6288661"/>
            <a:ext cx="906789" cy="180000"/>
          </a:xfrm>
          <a:prstGeom prst="roundRect">
            <a:avLst>
              <a:gd name="adj" fmla="val 50000"/>
            </a:avLst>
          </a:prstGeom>
          <a:solidFill>
            <a:srgbClr val="4756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sz="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https://cic.mbrostov.ru/</a:t>
            </a:r>
            <a:endParaRPr lang="ru-ID" sz="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8" name="Рисунок 1027">
            <a:extLst>
              <a:ext uri="{FF2B5EF4-FFF2-40B4-BE49-F238E27FC236}">
                <a16:creationId xmlns:a16="http://schemas.microsoft.com/office/drawing/2014/main" id="{8FA5C4EA-1D34-4549-AADF-F0BB8FC6E89E}"/>
              </a:ext>
            </a:extLst>
          </p:cNvPr>
          <p:cNvPicPr>
            <a:picLocks noChangeAspect="1"/>
          </p:cNvPicPr>
          <p:nvPr/>
        </p:nvPicPr>
        <p:blipFill>
          <a:blip r:embed="rId32"/>
          <a:stretch>
            <a:fillRect/>
          </a:stretch>
        </p:blipFill>
        <p:spPr>
          <a:xfrm>
            <a:off x="1667130" y="5501729"/>
            <a:ext cx="429423" cy="419100"/>
          </a:xfrm>
          <a:prstGeom prst="rect">
            <a:avLst/>
          </a:prstGeom>
        </p:spPr>
      </p:pic>
      <p:pic>
        <p:nvPicPr>
          <p:cNvPr id="76" name="Рисунок 75">
            <a:extLst>
              <a:ext uri="{FF2B5EF4-FFF2-40B4-BE49-F238E27FC236}">
                <a16:creationId xmlns:a16="http://schemas.microsoft.com/office/drawing/2014/main" id="{12A36E75-6B5C-4961-848D-CCC0ACACC60D}"/>
              </a:ext>
            </a:extLst>
          </p:cNvPr>
          <p:cNvPicPr>
            <a:picLocks noChangeAspect="1"/>
          </p:cNvPicPr>
          <p:nvPr/>
        </p:nvPicPr>
        <p:blipFill>
          <a:blip r:embed="rId33"/>
          <a:stretch>
            <a:fillRect/>
          </a:stretch>
        </p:blipFill>
        <p:spPr>
          <a:xfrm>
            <a:off x="2574268" y="5499453"/>
            <a:ext cx="1221177" cy="343456"/>
          </a:xfrm>
          <a:prstGeom prst="rect">
            <a:avLst/>
          </a:prstGeom>
        </p:spPr>
      </p:pic>
      <p:sp>
        <p:nvSpPr>
          <p:cNvPr id="78" name="Скругленный прямоугольник 71">
            <a:extLst>
              <a:ext uri="{FF2B5EF4-FFF2-40B4-BE49-F238E27FC236}">
                <a16:creationId xmlns:a16="http://schemas.microsoft.com/office/drawing/2014/main" id="{02FCE81B-AA3F-4A38-9712-37705D4EE606}"/>
              </a:ext>
            </a:extLst>
          </p:cNvPr>
          <p:cNvSpPr/>
          <p:nvPr/>
        </p:nvSpPr>
        <p:spPr>
          <a:xfrm>
            <a:off x="3070732" y="6257829"/>
            <a:ext cx="841719" cy="180000"/>
          </a:xfrm>
          <a:prstGeom prst="roundRect">
            <a:avLst>
              <a:gd name="adj" fmla="val 50000"/>
            </a:avLst>
          </a:prstGeom>
          <a:solidFill>
            <a:srgbClr val="4756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sz="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https://sse.center/</a:t>
            </a:r>
            <a:endParaRPr lang="ru-ID" sz="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4DC1F06E-B2C1-40FB-A422-2AE9969AA325}"/>
              </a:ext>
            </a:extLst>
          </p:cNvPr>
          <p:cNvSpPr txBox="1"/>
          <p:nvPr/>
        </p:nvSpPr>
        <p:spPr>
          <a:xfrm>
            <a:off x="2517224" y="5880191"/>
            <a:ext cx="1456918" cy="2769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US" sz="600" b="1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ru-RU" sz="600" b="1" dirty="0">
                <a:latin typeface="Arial" panose="020B0604020202020204" pitchFamily="34" charset="0"/>
                <a:cs typeface="Arial" panose="020B0604020202020204" pitchFamily="34" charset="0"/>
              </a:rPr>
              <a:t>МЕЖРЕГИОНАЛЬНЫЙ НАУЧНО-</a:t>
            </a:r>
            <a:endParaRPr lang="en-US" sz="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600" b="1" dirty="0"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lang="ru-RU" sz="600" b="1" dirty="0">
                <a:latin typeface="Arial" panose="020B0604020202020204" pitchFamily="34" charset="0"/>
                <a:cs typeface="Arial" panose="020B0604020202020204" pitchFamily="34" charset="0"/>
              </a:rPr>
              <a:t>ОБРАЗОВАТЕЛЬНЫЙ ЦЕНТР МИРОВОГО УРОВНЯ ЮГА РОССИИ</a:t>
            </a:r>
            <a:endParaRPr lang="ru-ID" sz="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9" name="Рисунок 1028">
            <a:extLst>
              <a:ext uri="{FF2B5EF4-FFF2-40B4-BE49-F238E27FC236}">
                <a16:creationId xmlns:a16="http://schemas.microsoft.com/office/drawing/2014/main" id="{84B44A0C-B3FA-47DD-B5AC-6C6C7EBCECBB}"/>
              </a:ext>
            </a:extLst>
          </p:cNvPr>
          <p:cNvPicPr>
            <a:picLocks noChangeAspect="1"/>
          </p:cNvPicPr>
          <p:nvPr/>
        </p:nvPicPr>
        <p:blipFill>
          <a:blip r:embed="rId34"/>
          <a:stretch>
            <a:fillRect/>
          </a:stretch>
        </p:blipFill>
        <p:spPr>
          <a:xfrm>
            <a:off x="2467420" y="6186497"/>
            <a:ext cx="351097" cy="345934"/>
          </a:xfrm>
          <a:prstGeom prst="rect">
            <a:avLst/>
          </a:prstGeom>
        </p:spPr>
      </p:pic>
      <p:pic>
        <p:nvPicPr>
          <p:cNvPr id="1030" name="Рисунок 1029">
            <a:extLst>
              <a:ext uri="{FF2B5EF4-FFF2-40B4-BE49-F238E27FC236}">
                <a16:creationId xmlns:a16="http://schemas.microsoft.com/office/drawing/2014/main" id="{83A07E00-F507-457A-ABD9-9225C2E62A12}"/>
              </a:ext>
            </a:extLst>
          </p:cNvPr>
          <p:cNvPicPr>
            <a:picLocks noChangeAspect="1"/>
          </p:cNvPicPr>
          <p:nvPr/>
        </p:nvPicPr>
        <p:blipFill>
          <a:blip r:embed="rId35"/>
          <a:stretch>
            <a:fillRect/>
          </a:stretch>
        </p:blipFill>
        <p:spPr>
          <a:xfrm>
            <a:off x="622877" y="6186497"/>
            <a:ext cx="344860" cy="344860"/>
          </a:xfrm>
          <a:prstGeom prst="rect">
            <a:avLst/>
          </a:prstGeom>
        </p:spPr>
      </p:pic>
      <p:sp>
        <p:nvSpPr>
          <p:cNvPr id="84" name="Скругленный прямоугольник 11">
            <a:extLst>
              <a:ext uri="{FF2B5EF4-FFF2-40B4-BE49-F238E27FC236}">
                <a16:creationId xmlns:a16="http://schemas.microsoft.com/office/drawing/2014/main" id="{37FBF545-23D9-4A92-9C6C-4B726E72FDB9}"/>
              </a:ext>
            </a:extLst>
          </p:cNvPr>
          <p:cNvSpPr/>
          <p:nvPr/>
        </p:nvSpPr>
        <p:spPr>
          <a:xfrm>
            <a:off x="4177420" y="5402651"/>
            <a:ext cx="1710000" cy="1155154"/>
          </a:xfrm>
          <a:prstGeom prst="roundRect">
            <a:avLst>
              <a:gd name="adj" fmla="val 16435"/>
            </a:avLst>
          </a:prstGeom>
          <a:solidFill>
            <a:srgbClr val="F1F1F1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ID" b="1" dirty="0"/>
          </a:p>
        </p:txBody>
      </p:sp>
      <p:pic>
        <p:nvPicPr>
          <p:cNvPr id="1031" name="Рисунок 1030">
            <a:extLst>
              <a:ext uri="{FF2B5EF4-FFF2-40B4-BE49-F238E27FC236}">
                <a16:creationId xmlns:a16="http://schemas.microsoft.com/office/drawing/2014/main" id="{F0852671-F1FA-4409-AAA1-34C90C4C4F0D}"/>
              </a:ext>
            </a:extLst>
          </p:cNvPr>
          <p:cNvPicPr>
            <a:picLocks noChangeAspect="1"/>
          </p:cNvPicPr>
          <p:nvPr/>
        </p:nvPicPr>
        <p:blipFill>
          <a:blip r:embed="rId36"/>
          <a:stretch>
            <a:fillRect/>
          </a:stretch>
        </p:blipFill>
        <p:spPr>
          <a:xfrm>
            <a:off x="4336115" y="5460641"/>
            <a:ext cx="1447788" cy="454836"/>
          </a:xfrm>
          <a:prstGeom prst="rect">
            <a:avLst/>
          </a:prstGeom>
        </p:spPr>
      </p:pic>
      <p:pic>
        <p:nvPicPr>
          <p:cNvPr id="1032" name="Рисунок 1031">
            <a:extLst>
              <a:ext uri="{FF2B5EF4-FFF2-40B4-BE49-F238E27FC236}">
                <a16:creationId xmlns:a16="http://schemas.microsoft.com/office/drawing/2014/main" id="{A7CDADEF-82AC-46A8-8DB4-85DC8779B311}"/>
              </a:ext>
            </a:extLst>
          </p:cNvPr>
          <p:cNvPicPr>
            <a:picLocks noChangeAspect="1"/>
          </p:cNvPicPr>
          <p:nvPr/>
        </p:nvPicPr>
        <p:blipFill>
          <a:blip r:embed="rId37"/>
          <a:stretch>
            <a:fillRect/>
          </a:stretch>
        </p:blipFill>
        <p:spPr>
          <a:xfrm>
            <a:off x="4272407" y="5960789"/>
            <a:ext cx="1542375" cy="108047"/>
          </a:xfrm>
          <a:prstGeom prst="rect">
            <a:avLst/>
          </a:prstGeom>
        </p:spPr>
      </p:pic>
      <p:sp>
        <p:nvSpPr>
          <p:cNvPr id="86" name="Скругленный прямоугольник 56">
            <a:extLst>
              <a:ext uri="{FF2B5EF4-FFF2-40B4-BE49-F238E27FC236}">
                <a16:creationId xmlns:a16="http://schemas.microsoft.com/office/drawing/2014/main" id="{7C15ACFA-3B06-46BF-BDEB-7B256DAD0F7C}"/>
              </a:ext>
            </a:extLst>
          </p:cNvPr>
          <p:cNvSpPr/>
          <p:nvPr/>
        </p:nvSpPr>
        <p:spPr>
          <a:xfrm>
            <a:off x="4826022" y="6208071"/>
            <a:ext cx="988760" cy="307100"/>
          </a:xfrm>
          <a:prstGeom prst="roundRect">
            <a:avLst>
              <a:gd name="adj" fmla="val 50000"/>
            </a:avLst>
          </a:prstGeom>
          <a:solidFill>
            <a:srgbClr val="4756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sz="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</a:t>
            </a:r>
            <a:r>
              <a:rPr lang="ru-RU" sz="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производительность-на-</a:t>
            </a:r>
            <a:r>
              <a:rPr lang="ru-RU" sz="6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дону.рф</a:t>
            </a:r>
            <a:r>
              <a:rPr lang="en-US" sz="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endParaRPr lang="ru-ID" sz="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34" name="Рисунок 1033">
            <a:extLst>
              <a:ext uri="{FF2B5EF4-FFF2-40B4-BE49-F238E27FC236}">
                <a16:creationId xmlns:a16="http://schemas.microsoft.com/office/drawing/2014/main" id="{FA1A7825-F780-41CF-8C38-80958550C276}"/>
              </a:ext>
            </a:extLst>
          </p:cNvPr>
          <p:cNvPicPr>
            <a:picLocks noChangeAspect="1"/>
          </p:cNvPicPr>
          <p:nvPr/>
        </p:nvPicPr>
        <p:blipFill>
          <a:blip r:embed="rId38"/>
          <a:stretch>
            <a:fillRect/>
          </a:stretch>
        </p:blipFill>
        <p:spPr>
          <a:xfrm>
            <a:off x="4304185" y="6157190"/>
            <a:ext cx="364195" cy="365921"/>
          </a:xfrm>
          <a:prstGeom prst="rect">
            <a:avLst/>
          </a:prstGeom>
        </p:spPr>
      </p:pic>
      <p:pic>
        <p:nvPicPr>
          <p:cNvPr id="1035" name="Рисунок 1034">
            <a:extLst>
              <a:ext uri="{FF2B5EF4-FFF2-40B4-BE49-F238E27FC236}">
                <a16:creationId xmlns:a16="http://schemas.microsoft.com/office/drawing/2014/main" id="{7100B16B-D8C0-451D-919F-0B63115EBCA0}"/>
              </a:ext>
            </a:extLst>
          </p:cNvPr>
          <p:cNvPicPr>
            <a:picLocks noChangeAspect="1"/>
          </p:cNvPicPr>
          <p:nvPr/>
        </p:nvPicPr>
        <p:blipFill>
          <a:blip r:embed="rId39"/>
          <a:stretch>
            <a:fillRect/>
          </a:stretch>
        </p:blipFill>
        <p:spPr>
          <a:xfrm>
            <a:off x="6128370" y="5431317"/>
            <a:ext cx="1425102" cy="413388"/>
          </a:xfrm>
          <a:prstGeom prst="rect">
            <a:avLst/>
          </a:prstGeom>
        </p:spPr>
      </p:pic>
      <p:pic>
        <p:nvPicPr>
          <p:cNvPr id="1036" name="Рисунок 1035">
            <a:extLst>
              <a:ext uri="{FF2B5EF4-FFF2-40B4-BE49-F238E27FC236}">
                <a16:creationId xmlns:a16="http://schemas.microsoft.com/office/drawing/2014/main" id="{D02DFA80-502B-43B7-AF8F-89262B592DD2}"/>
              </a:ext>
            </a:extLst>
          </p:cNvPr>
          <p:cNvPicPr>
            <a:picLocks noChangeAspect="1"/>
          </p:cNvPicPr>
          <p:nvPr/>
        </p:nvPicPr>
        <p:blipFill>
          <a:blip r:embed="rId40"/>
          <a:stretch>
            <a:fillRect/>
          </a:stretch>
        </p:blipFill>
        <p:spPr>
          <a:xfrm>
            <a:off x="6129971" y="6136404"/>
            <a:ext cx="364194" cy="355523"/>
          </a:xfrm>
          <a:prstGeom prst="rect">
            <a:avLst/>
          </a:prstGeom>
        </p:spPr>
      </p:pic>
      <p:pic>
        <p:nvPicPr>
          <p:cNvPr id="1024" name="Рисунок 1023">
            <a:extLst>
              <a:ext uri="{FF2B5EF4-FFF2-40B4-BE49-F238E27FC236}">
                <a16:creationId xmlns:a16="http://schemas.microsoft.com/office/drawing/2014/main" id="{C3E67508-6177-4985-AC35-0D362F43D1B0}"/>
              </a:ext>
            </a:extLst>
          </p:cNvPr>
          <p:cNvPicPr>
            <a:picLocks noChangeAspect="1"/>
          </p:cNvPicPr>
          <p:nvPr/>
        </p:nvPicPr>
        <p:blipFill>
          <a:blip r:embed="rId41"/>
          <a:stretch>
            <a:fillRect/>
          </a:stretch>
        </p:blipFill>
        <p:spPr>
          <a:xfrm>
            <a:off x="7888153" y="5863031"/>
            <a:ext cx="1528564" cy="91141"/>
          </a:xfrm>
          <a:prstGeom prst="rect">
            <a:avLst/>
          </a:prstGeom>
        </p:spPr>
      </p:pic>
      <p:sp>
        <p:nvSpPr>
          <p:cNvPr id="94" name="Скругленный прямоугольник 56">
            <a:extLst>
              <a:ext uri="{FF2B5EF4-FFF2-40B4-BE49-F238E27FC236}">
                <a16:creationId xmlns:a16="http://schemas.microsoft.com/office/drawing/2014/main" id="{EB3ACA31-9B21-49A5-B93E-61A969A89223}"/>
              </a:ext>
            </a:extLst>
          </p:cNvPr>
          <p:cNvSpPr/>
          <p:nvPr/>
        </p:nvSpPr>
        <p:spPr>
          <a:xfrm>
            <a:off x="6584395" y="6268927"/>
            <a:ext cx="1015490" cy="180000"/>
          </a:xfrm>
          <a:prstGeom prst="roundRect">
            <a:avLst>
              <a:gd name="adj" fmla="val 50000"/>
            </a:avLst>
          </a:prstGeom>
          <a:solidFill>
            <a:srgbClr val="4756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sz="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https://map.invest-don.ru/</a:t>
            </a:r>
            <a:endParaRPr lang="ru-ID" sz="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39" name="Рисунок 1038">
            <a:extLst>
              <a:ext uri="{FF2B5EF4-FFF2-40B4-BE49-F238E27FC236}">
                <a16:creationId xmlns:a16="http://schemas.microsoft.com/office/drawing/2014/main" id="{2F693525-6095-4D11-9C9F-524D8509FFE7}"/>
              </a:ext>
            </a:extLst>
          </p:cNvPr>
          <p:cNvPicPr>
            <a:picLocks noChangeAspect="1"/>
          </p:cNvPicPr>
          <p:nvPr/>
        </p:nvPicPr>
        <p:blipFill>
          <a:blip r:embed="rId42"/>
          <a:stretch>
            <a:fillRect/>
          </a:stretch>
        </p:blipFill>
        <p:spPr>
          <a:xfrm>
            <a:off x="7923623" y="4118911"/>
            <a:ext cx="807456" cy="493658"/>
          </a:xfrm>
          <a:prstGeom prst="rect">
            <a:avLst/>
          </a:prstGeom>
        </p:spPr>
      </p:pic>
      <p:sp>
        <p:nvSpPr>
          <p:cNvPr id="96" name="TextBox 95">
            <a:extLst>
              <a:ext uri="{FF2B5EF4-FFF2-40B4-BE49-F238E27FC236}">
                <a16:creationId xmlns:a16="http://schemas.microsoft.com/office/drawing/2014/main" id="{CED312B7-F4DE-471A-B81C-2479DCE4E7D1}"/>
              </a:ext>
            </a:extLst>
          </p:cNvPr>
          <p:cNvSpPr txBox="1"/>
          <p:nvPr/>
        </p:nvSpPr>
        <p:spPr>
          <a:xfrm>
            <a:off x="8796829" y="4131480"/>
            <a:ext cx="584419" cy="46166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ru-RU" sz="600" b="1" dirty="0">
                <a:latin typeface="Arial" panose="020B0604020202020204" pitchFamily="34" charset="0"/>
                <a:cs typeface="Arial" panose="020B0604020202020204" pitchFamily="34" charset="0"/>
              </a:rPr>
              <a:t>ЦЕНТР СУБКОНТРАКТАЦИИ РОСТОВСКОЙ ОБЛАСТИ»</a:t>
            </a:r>
            <a:endParaRPr lang="ru-ID" sz="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40" name="Рисунок 1039">
            <a:extLst>
              <a:ext uri="{FF2B5EF4-FFF2-40B4-BE49-F238E27FC236}">
                <a16:creationId xmlns:a16="http://schemas.microsoft.com/office/drawing/2014/main" id="{460EC78F-F11D-4B16-96A8-43731BDDFF1F}"/>
              </a:ext>
            </a:extLst>
          </p:cNvPr>
          <p:cNvPicPr>
            <a:picLocks noChangeAspect="1"/>
          </p:cNvPicPr>
          <p:nvPr/>
        </p:nvPicPr>
        <p:blipFill>
          <a:blip r:embed="rId43"/>
          <a:stretch>
            <a:fillRect/>
          </a:stretch>
        </p:blipFill>
        <p:spPr>
          <a:xfrm>
            <a:off x="7915485" y="4752422"/>
            <a:ext cx="365183" cy="361655"/>
          </a:xfrm>
          <a:prstGeom prst="rect">
            <a:avLst/>
          </a:prstGeom>
        </p:spPr>
      </p:pic>
      <p:sp>
        <p:nvSpPr>
          <p:cNvPr id="99" name="Скругленный прямоугольник 56">
            <a:extLst>
              <a:ext uri="{FF2B5EF4-FFF2-40B4-BE49-F238E27FC236}">
                <a16:creationId xmlns:a16="http://schemas.microsoft.com/office/drawing/2014/main" id="{7430D965-C51F-4BF6-B70D-629690450045}"/>
              </a:ext>
            </a:extLst>
          </p:cNvPr>
          <p:cNvSpPr/>
          <p:nvPr/>
        </p:nvSpPr>
        <p:spPr>
          <a:xfrm>
            <a:off x="8600387" y="4897382"/>
            <a:ext cx="841719" cy="180000"/>
          </a:xfrm>
          <a:prstGeom prst="roundRect">
            <a:avLst>
              <a:gd name="adj" fmla="val 50000"/>
            </a:avLst>
          </a:prstGeom>
          <a:solidFill>
            <a:srgbClr val="4756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sz="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https://www.subcontract.tppro.ru/</a:t>
            </a:r>
            <a:endParaRPr lang="ru-ID" sz="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438476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C86C68FA-8F54-4DE2-9630-FD98F65AC8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794" y="1071913"/>
            <a:ext cx="2065163" cy="37136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FE0C29D-9F93-4F09-88CF-7F136C5DDA0E}"/>
              </a:ext>
            </a:extLst>
          </p:cNvPr>
          <p:cNvSpPr txBox="1"/>
          <p:nvPr/>
        </p:nvSpPr>
        <p:spPr>
          <a:xfrm>
            <a:off x="643794" y="333249"/>
            <a:ext cx="9160580" cy="73866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ru-RU" sz="2400" b="1" dirty="0">
                <a:solidFill>
                  <a:srgbClr val="5C8F3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МИНИСТЕРСТВА, ОКАЗЫВАЮЩИЕ ПОДДЕРЖКУ ПРЕДПРИНИМАТЕЛЯМ И ИНВЕСТОРАМ</a:t>
            </a:r>
          </a:p>
        </p:txBody>
      </p:sp>
      <p:sp>
        <p:nvSpPr>
          <p:cNvPr id="4" name="Скругленный прямоугольник 11">
            <a:extLst>
              <a:ext uri="{FF2B5EF4-FFF2-40B4-BE49-F238E27FC236}">
                <a16:creationId xmlns:a16="http://schemas.microsoft.com/office/drawing/2014/main" id="{43921BE5-4E9A-4289-96B0-C8E825AA6B93}"/>
              </a:ext>
            </a:extLst>
          </p:cNvPr>
          <p:cNvSpPr/>
          <p:nvPr/>
        </p:nvSpPr>
        <p:spPr>
          <a:xfrm>
            <a:off x="643107" y="1614189"/>
            <a:ext cx="4497842" cy="567755"/>
          </a:xfrm>
          <a:prstGeom prst="roundRect">
            <a:avLst>
              <a:gd name="adj" fmla="val 32961"/>
            </a:avLst>
          </a:prstGeom>
          <a:solidFill>
            <a:srgbClr val="F1F1F1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0"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Министерство промышленности и энергетики</a:t>
            </a:r>
            <a:endParaRPr kumimoji="0" lang="ru-ID" sz="11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5" name="Скругленный прямоугольник 102">
            <a:extLst>
              <a:ext uri="{FF2B5EF4-FFF2-40B4-BE49-F238E27FC236}">
                <a16:creationId xmlns:a16="http://schemas.microsoft.com/office/drawing/2014/main" id="{B6189C94-28C3-4C15-B711-4A8A2C0AF418}"/>
              </a:ext>
            </a:extLst>
          </p:cNvPr>
          <p:cNvSpPr/>
          <p:nvPr/>
        </p:nvSpPr>
        <p:spPr>
          <a:xfrm>
            <a:off x="643107" y="2304675"/>
            <a:ext cx="4497842" cy="567755"/>
          </a:xfrm>
          <a:prstGeom prst="roundRect">
            <a:avLst>
              <a:gd name="adj" fmla="val 32961"/>
            </a:avLst>
          </a:prstGeom>
          <a:solidFill>
            <a:srgbClr val="F1F1F1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0"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Министерство строительства, архитектуры и территориального развития</a:t>
            </a:r>
            <a:endParaRPr kumimoji="0" lang="ru-ID" sz="11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6" name="Скругленный прямоугольник 115">
            <a:extLst>
              <a:ext uri="{FF2B5EF4-FFF2-40B4-BE49-F238E27FC236}">
                <a16:creationId xmlns:a16="http://schemas.microsoft.com/office/drawing/2014/main" id="{C5E2526E-2469-4A7C-90AD-193F5EB50859}"/>
              </a:ext>
            </a:extLst>
          </p:cNvPr>
          <p:cNvSpPr/>
          <p:nvPr/>
        </p:nvSpPr>
        <p:spPr>
          <a:xfrm>
            <a:off x="627016" y="2995161"/>
            <a:ext cx="4497842" cy="567755"/>
          </a:xfrm>
          <a:prstGeom prst="roundRect">
            <a:avLst>
              <a:gd name="adj" fmla="val 32961"/>
            </a:avLst>
          </a:prstGeom>
          <a:solidFill>
            <a:srgbClr val="F1F1F1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0" rtlCol="0" anchor="ctr"/>
          <a:lstStyle/>
          <a:p>
            <a:pPr lvl="0">
              <a:defRPr/>
            </a:pPr>
            <a:r>
              <a:rPr kumimoji="0" lang="ru-RU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Министерство природных ресурсов и экологии</a:t>
            </a:r>
            <a:endParaRPr kumimoji="0" lang="ru-ID" sz="11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7" name="Скругленный прямоугольник 106">
            <a:extLst>
              <a:ext uri="{FF2B5EF4-FFF2-40B4-BE49-F238E27FC236}">
                <a16:creationId xmlns:a16="http://schemas.microsoft.com/office/drawing/2014/main" id="{65F681C6-A0B7-43C8-835F-BC6D1E34CA1E}"/>
              </a:ext>
            </a:extLst>
          </p:cNvPr>
          <p:cNvSpPr/>
          <p:nvPr/>
        </p:nvSpPr>
        <p:spPr>
          <a:xfrm>
            <a:off x="627016" y="3690931"/>
            <a:ext cx="4497842" cy="531219"/>
          </a:xfrm>
          <a:prstGeom prst="roundRect">
            <a:avLst>
              <a:gd name="adj" fmla="val 32961"/>
            </a:avLst>
          </a:prstGeom>
          <a:solidFill>
            <a:srgbClr val="F1F1F1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0" rtlCol="0" anchor="ctr"/>
          <a:lstStyle/>
          <a:p>
            <a:pPr lvl="0">
              <a:defRPr/>
            </a:pPr>
            <a:r>
              <a:rPr kumimoji="0" lang="ru-RU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Министерство транспорта</a:t>
            </a:r>
          </a:p>
        </p:txBody>
      </p:sp>
      <p:sp>
        <p:nvSpPr>
          <p:cNvPr id="8" name="Скругленный прямоугольник 110">
            <a:extLst>
              <a:ext uri="{FF2B5EF4-FFF2-40B4-BE49-F238E27FC236}">
                <a16:creationId xmlns:a16="http://schemas.microsoft.com/office/drawing/2014/main" id="{8585584B-D786-4DF8-9AA3-04D9B281976A}"/>
              </a:ext>
            </a:extLst>
          </p:cNvPr>
          <p:cNvSpPr/>
          <p:nvPr/>
        </p:nvSpPr>
        <p:spPr>
          <a:xfrm>
            <a:off x="627016" y="4344881"/>
            <a:ext cx="4497842" cy="531219"/>
          </a:xfrm>
          <a:prstGeom prst="roundRect">
            <a:avLst>
              <a:gd name="adj" fmla="val 32961"/>
            </a:avLst>
          </a:prstGeom>
          <a:solidFill>
            <a:srgbClr val="F1F1F1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0" rtlCol="0" anchor="ctr"/>
          <a:lstStyle/>
          <a:p>
            <a:pPr lvl="0">
              <a:defRPr/>
            </a:pPr>
            <a:r>
              <a:rPr kumimoji="0" lang="ru-RU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Министерство жилищно-коммунального хозяйства</a:t>
            </a:r>
            <a:endParaRPr kumimoji="0" lang="ru-ID" sz="11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9" name="Скругленный прямоугольник 120">
            <a:extLst>
              <a:ext uri="{FF2B5EF4-FFF2-40B4-BE49-F238E27FC236}">
                <a16:creationId xmlns:a16="http://schemas.microsoft.com/office/drawing/2014/main" id="{60CDA173-5682-4332-AA19-E4C9D953712A}"/>
              </a:ext>
            </a:extLst>
          </p:cNvPr>
          <p:cNvSpPr/>
          <p:nvPr/>
        </p:nvSpPr>
        <p:spPr>
          <a:xfrm>
            <a:off x="5271922" y="1614189"/>
            <a:ext cx="4497842" cy="562806"/>
          </a:xfrm>
          <a:prstGeom prst="roundRect">
            <a:avLst>
              <a:gd name="adj" fmla="val 32961"/>
            </a:avLst>
          </a:prstGeom>
          <a:solidFill>
            <a:srgbClr val="F1F1F1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0" rtlCol="0" anchor="ctr"/>
          <a:lstStyle/>
          <a:p>
            <a:pPr lvl="0">
              <a:defRPr/>
            </a:pPr>
            <a:r>
              <a:rPr kumimoji="0" lang="ru-RU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Министерство экономического развития</a:t>
            </a:r>
            <a:endParaRPr kumimoji="0" lang="ru-ID" sz="11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0" name="Скругленный прямоугольник 125">
            <a:extLst>
              <a:ext uri="{FF2B5EF4-FFF2-40B4-BE49-F238E27FC236}">
                <a16:creationId xmlns:a16="http://schemas.microsoft.com/office/drawing/2014/main" id="{A21ECDB1-3284-4383-98B6-0E50A9FDFDDB}"/>
              </a:ext>
            </a:extLst>
          </p:cNvPr>
          <p:cNvSpPr/>
          <p:nvPr/>
        </p:nvSpPr>
        <p:spPr>
          <a:xfrm>
            <a:off x="5271922" y="2304675"/>
            <a:ext cx="4497842" cy="562806"/>
          </a:xfrm>
          <a:prstGeom prst="roundRect">
            <a:avLst>
              <a:gd name="adj" fmla="val 32961"/>
            </a:avLst>
          </a:prstGeom>
          <a:solidFill>
            <a:srgbClr val="F1F1F1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0" rtlCol="0" anchor="ctr"/>
          <a:lstStyle/>
          <a:p>
            <a:pPr lvl="0">
              <a:defRPr/>
            </a:pPr>
            <a:r>
              <a:rPr kumimoji="0" lang="ru-RU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Министерство культуры</a:t>
            </a:r>
            <a:endParaRPr kumimoji="0" lang="ru-ID" sz="11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1" name="Скругленный прямоугольник 139">
            <a:extLst>
              <a:ext uri="{FF2B5EF4-FFF2-40B4-BE49-F238E27FC236}">
                <a16:creationId xmlns:a16="http://schemas.microsoft.com/office/drawing/2014/main" id="{6BC316AC-0EE7-49C0-AEF4-707F8E264308}"/>
              </a:ext>
            </a:extLst>
          </p:cNvPr>
          <p:cNvSpPr/>
          <p:nvPr/>
        </p:nvSpPr>
        <p:spPr>
          <a:xfrm>
            <a:off x="5271922" y="2995161"/>
            <a:ext cx="4497842" cy="586393"/>
          </a:xfrm>
          <a:prstGeom prst="roundRect">
            <a:avLst>
              <a:gd name="adj" fmla="val 32961"/>
            </a:avLst>
          </a:prstGeom>
          <a:solidFill>
            <a:srgbClr val="F1F1F1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0" rtlCol="0" anchor="ctr"/>
          <a:lstStyle/>
          <a:p>
            <a:pPr lvl="0">
              <a:defRPr/>
            </a:pPr>
            <a:r>
              <a:rPr kumimoji="0" lang="ru-RU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Министерство имущественных и земельных отношений, финансового  оздоровления предприятий, организаций</a:t>
            </a:r>
            <a:endParaRPr kumimoji="0" lang="ru-ID" sz="11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2" name="Скругленный прямоугольник 130">
            <a:extLst>
              <a:ext uri="{FF2B5EF4-FFF2-40B4-BE49-F238E27FC236}">
                <a16:creationId xmlns:a16="http://schemas.microsoft.com/office/drawing/2014/main" id="{8C38A7EA-B3B8-4798-84AD-7A50FCBCEFDA}"/>
              </a:ext>
            </a:extLst>
          </p:cNvPr>
          <p:cNvSpPr/>
          <p:nvPr/>
        </p:nvSpPr>
        <p:spPr>
          <a:xfrm>
            <a:off x="5271922" y="4344881"/>
            <a:ext cx="4497842" cy="531219"/>
          </a:xfrm>
          <a:prstGeom prst="roundRect">
            <a:avLst>
              <a:gd name="adj" fmla="val 32961"/>
            </a:avLst>
          </a:prstGeom>
          <a:solidFill>
            <a:srgbClr val="F1F1F1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0" rtlCol="0" anchor="ctr"/>
          <a:lstStyle/>
          <a:p>
            <a:pPr lvl="0">
              <a:defRPr/>
            </a:pPr>
            <a:r>
              <a:rPr kumimoji="0" lang="ru-RU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Министерство сельского хозяйства и продовольствия</a:t>
            </a:r>
            <a:endParaRPr kumimoji="0" lang="ru-ID" sz="11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3" name="Скругленный прямоугольник 125">
            <a:extLst>
              <a:ext uri="{FF2B5EF4-FFF2-40B4-BE49-F238E27FC236}">
                <a16:creationId xmlns:a16="http://schemas.microsoft.com/office/drawing/2014/main" id="{54311309-0FD9-456D-829E-9C043F3692AD}"/>
              </a:ext>
            </a:extLst>
          </p:cNvPr>
          <p:cNvSpPr/>
          <p:nvPr/>
        </p:nvSpPr>
        <p:spPr>
          <a:xfrm>
            <a:off x="5306532" y="5007489"/>
            <a:ext cx="4497842" cy="531220"/>
          </a:xfrm>
          <a:prstGeom prst="roundRect">
            <a:avLst>
              <a:gd name="adj" fmla="val 32961"/>
            </a:avLst>
          </a:prstGeom>
          <a:solidFill>
            <a:srgbClr val="F1F1F1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0" rtlCol="0" anchor="ctr"/>
          <a:lstStyle/>
          <a:p>
            <a:pPr lvl="0">
              <a:defRPr/>
            </a:pPr>
            <a:r>
              <a:rPr kumimoji="0" lang="ru-RU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Министерство общего и профессионального образования</a:t>
            </a:r>
            <a:endParaRPr kumimoji="0" lang="ru-ID" sz="11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4" name="Скругленный прямоугольник 110">
            <a:extLst>
              <a:ext uri="{FF2B5EF4-FFF2-40B4-BE49-F238E27FC236}">
                <a16:creationId xmlns:a16="http://schemas.microsoft.com/office/drawing/2014/main" id="{559392E7-EAD7-4B3F-9F51-AFDFDD69CA23}"/>
              </a:ext>
            </a:extLst>
          </p:cNvPr>
          <p:cNvSpPr/>
          <p:nvPr/>
        </p:nvSpPr>
        <p:spPr>
          <a:xfrm>
            <a:off x="627016" y="4987255"/>
            <a:ext cx="4497842" cy="531219"/>
          </a:xfrm>
          <a:prstGeom prst="roundRect">
            <a:avLst>
              <a:gd name="adj" fmla="val 32961"/>
            </a:avLst>
          </a:prstGeom>
          <a:solidFill>
            <a:srgbClr val="F1F1F1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0" rtlCol="0" anchor="ctr"/>
          <a:lstStyle/>
          <a:p>
            <a:pPr lvl="0">
              <a:defRPr/>
            </a:pPr>
            <a:r>
              <a:rPr kumimoji="0" lang="ru-RU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Министерство финансов</a:t>
            </a:r>
            <a:endParaRPr kumimoji="0" lang="ru-ID" sz="11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5" name="Скругленный прямоугольник 110">
            <a:extLst>
              <a:ext uri="{FF2B5EF4-FFF2-40B4-BE49-F238E27FC236}">
                <a16:creationId xmlns:a16="http://schemas.microsoft.com/office/drawing/2014/main" id="{17B48CA2-ABD5-48AE-A185-C801298AA39A}"/>
              </a:ext>
            </a:extLst>
          </p:cNvPr>
          <p:cNvSpPr/>
          <p:nvPr/>
        </p:nvSpPr>
        <p:spPr>
          <a:xfrm>
            <a:off x="668146" y="5629063"/>
            <a:ext cx="4497842" cy="531219"/>
          </a:xfrm>
          <a:prstGeom prst="roundRect">
            <a:avLst>
              <a:gd name="adj" fmla="val 32961"/>
            </a:avLst>
          </a:prstGeom>
          <a:solidFill>
            <a:srgbClr val="F1F1F1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0" rtlCol="0" anchor="ctr"/>
          <a:lstStyle/>
          <a:p>
            <a:pPr lvl="0">
              <a:defRPr/>
            </a:pPr>
            <a:r>
              <a:rPr kumimoji="0" lang="ru-RU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Министерство по физической культуре и спорту</a:t>
            </a:r>
            <a:endParaRPr kumimoji="0" lang="ru-ID" sz="11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6" name="Скругленный прямоугольник 110">
            <a:extLst>
              <a:ext uri="{FF2B5EF4-FFF2-40B4-BE49-F238E27FC236}">
                <a16:creationId xmlns:a16="http://schemas.microsoft.com/office/drawing/2014/main" id="{915A7476-80BA-471E-B798-8461929E7690}"/>
              </a:ext>
            </a:extLst>
          </p:cNvPr>
          <p:cNvSpPr/>
          <p:nvPr/>
        </p:nvSpPr>
        <p:spPr>
          <a:xfrm>
            <a:off x="5306532" y="3690931"/>
            <a:ext cx="4497842" cy="562806"/>
          </a:xfrm>
          <a:prstGeom prst="roundRect">
            <a:avLst>
              <a:gd name="adj" fmla="val 32961"/>
            </a:avLst>
          </a:prstGeom>
          <a:solidFill>
            <a:srgbClr val="F1F1F1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0" rtlCol="0" anchor="ctr"/>
          <a:lstStyle/>
          <a:p>
            <a:pPr lvl="0">
              <a:defRPr/>
            </a:pPr>
            <a:r>
              <a:rPr kumimoji="0" lang="ru-RU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Министерство труда и социального развития</a:t>
            </a:r>
            <a:endParaRPr kumimoji="0" lang="ru-ID" sz="11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7" name="Скругленный прямоугольник 125">
            <a:extLst>
              <a:ext uri="{FF2B5EF4-FFF2-40B4-BE49-F238E27FC236}">
                <a16:creationId xmlns:a16="http://schemas.microsoft.com/office/drawing/2014/main" id="{A4531481-5C68-4EA2-AAD9-BA4C957F69AD}"/>
              </a:ext>
            </a:extLst>
          </p:cNvPr>
          <p:cNvSpPr/>
          <p:nvPr/>
        </p:nvSpPr>
        <p:spPr>
          <a:xfrm>
            <a:off x="5306532" y="5629629"/>
            <a:ext cx="4497842" cy="531220"/>
          </a:xfrm>
          <a:prstGeom prst="roundRect">
            <a:avLst>
              <a:gd name="adj" fmla="val 32961"/>
            </a:avLst>
          </a:prstGeom>
          <a:solidFill>
            <a:srgbClr val="F1F1F1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0" rtlCol="0" anchor="ctr"/>
          <a:lstStyle/>
          <a:p>
            <a:pPr lvl="0">
              <a:defRPr/>
            </a:pPr>
            <a:r>
              <a:rPr kumimoji="0" lang="ru-RU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Министерство региональной политики и массовых коммуникаций</a:t>
            </a:r>
            <a:endParaRPr kumimoji="0" lang="ru-ID" sz="11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85E82AEB-00AD-418F-8156-7EEFB8594B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9430" y="1683826"/>
            <a:ext cx="362894" cy="402607"/>
          </a:xfrm>
          <a:prstGeom prst="rect">
            <a:avLst/>
          </a:prstGeom>
        </p:spPr>
      </p:pic>
      <p:pic>
        <p:nvPicPr>
          <p:cNvPr id="19" name="Рисунок 18">
            <a:extLst>
              <a:ext uri="{FF2B5EF4-FFF2-40B4-BE49-F238E27FC236}">
                <a16:creationId xmlns:a16="http://schemas.microsoft.com/office/drawing/2014/main" id="{99DFDFF3-63C3-434F-B692-5948D10DE3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9430" y="2387249"/>
            <a:ext cx="362894" cy="402607"/>
          </a:xfrm>
          <a:prstGeom prst="rect">
            <a:avLst/>
          </a:prstGeom>
        </p:spPr>
      </p:pic>
      <p:pic>
        <p:nvPicPr>
          <p:cNvPr id="20" name="Рисунок 19">
            <a:extLst>
              <a:ext uri="{FF2B5EF4-FFF2-40B4-BE49-F238E27FC236}">
                <a16:creationId xmlns:a16="http://schemas.microsoft.com/office/drawing/2014/main" id="{C1AFFE2D-624F-4A40-B3E9-65D4550A3D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9430" y="3062425"/>
            <a:ext cx="362894" cy="402607"/>
          </a:xfrm>
          <a:prstGeom prst="rect">
            <a:avLst/>
          </a:prstGeom>
        </p:spPr>
      </p:pic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ECE1860E-E0CB-4A03-AC0D-AAE8D4B9D2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9430" y="3755236"/>
            <a:ext cx="362894" cy="402607"/>
          </a:xfrm>
          <a:prstGeom prst="rect">
            <a:avLst/>
          </a:prstGeom>
        </p:spPr>
      </p:pic>
      <p:pic>
        <p:nvPicPr>
          <p:cNvPr id="22" name="Рисунок 21">
            <a:extLst>
              <a:ext uri="{FF2B5EF4-FFF2-40B4-BE49-F238E27FC236}">
                <a16:creationId xmlns:a16="http://schemas.microsoft.com/office/drawing/2014/main" id="{169AA98C-2DA8-481F-8A1A-369B83A9A8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739" y="4424311"/>
            <a:ext cx="362894" cy="402607"/>
          </a:xfrm>
          <a:prstGeom prst="rect">
            <a:avLst/>
          </a:prstGeom>
        </p:spPr>
      </p:pic>
      <p:pic>
        <p:nvPicPr>
          <p:cNvPr id="23" name="Рисунок 22">
            <a:extLst>
              <a:ext uri="{FF2B5EF4-FFF2-40B4-BE49-F238E27FC236}">
                <a16:creationId xmlns:a16="http://schemas.microsoft.com/office/drawing/2014/main" id="{CE692AC9-6B64-42AF-8549-5EFA71B32F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9430" y="5057871"/>
            <a:ext cx="362894" cy="402607"/>
          </a:xfrm>
          <a:prstGeom prst="rect">
            <a:avLst/>
          </a:prstGeom>
        </p:spPr>
      </p:pic>
      <p:pic>
        <p:nvPicPr>
          <p:cNvPr id="24" name="Рисунок 23">
            <a:extLst>
              <a:ext uri="{FF2B5EF4-FFF2-40B4-BE49-F238E27FC236}">
                <a16:creationId xmlns:a16="http://schemas.microsoft.com/office/drawing/2014/main" id="{2383D047-CDCF-42F1-AD48-D2956F7FA10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9430" y="5693934"/>
            <a:ext cx="362894" cy="402607"/>
          </a:xfrm>
          <a:prstGeom prst="rect">
            <a:avLst/>
          </a:prstGeom>
        </p:spPr>
      </p:pic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1B94D882-8677-4316-86A6-DF49A3C2814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3496" y="1698436"/>
            <a:ext cx="362894" cy="402607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9764923B-0988-4ABF-B506-B9CBAEC5AC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3496" y="2387249"/>
            <a:ext cx="362894" cy="402607"/>
          </a:xfrm>
          <a:prstGeom prst="rect">
            <a:avLst/>
          </a:prstGeom>
        </p:spPr>
      </p:pic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6B445A76-7313-4239-929A-DCDC0E6E17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3496" y="3087053"/>
            <a:ext cx="362894" cy="402607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00737C40-58BA-403F-9726-F711FFE1DEE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1027" y="3755236"/>
            <a:ext cx="362894" cy="402607"/>
          </a:xfrm>
          <a:prstGeom prst="rect">
            <a:avLst/>
          </a:prstGeom>
        </p:spPr>
      </p:pic>
      <p:pic>
        <p:nvPicPr>
          <p:cNvPr id="29" name="Рисунок 28">
            <a:extLst>
              <a:ext uri="{FF2B5EF4-FFF2-40B4-BE49-F238E27FC236}">
                <a16:creationId xmlns:a16="http://schemas.microsoft.com/office/drawing/2014/main" id="{EF05CD31-7841-4E59-B008-13C2D25DFB0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6947" y="4409186"/>
            <a:ext cx="362894" cy="402607"/>
          </a:xfrm>
          <a:prstGeom prst="rect">
            <a:avLst/>
          </a:prstGeom>
        </p:spPr>
      </p:pic>
      <p:pic>
        <p:nvPicPr>
          <p:cNvPr id="30" name="Рисунок 29">
            <a:extLst>
              <a:ext uri="{FF2B5EF4-FFF2-40B4-BE49-F238E27FC236}">
                <a16:creationId xmlns:a16="http://schemas.microsoft.com/office/drawing/2014/main" id="{35746C01-C6D3-4904-84BA-106CB6C9FB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6947" y="5057871"/>
            <a:ext cx="362894" cy="402607"/>
          </a:xfrm>
          <a:prstGeom prst="rect">
            <a:avLst/>
          </a:prstGeom>
        </p:spPr>
      </p:pic>
      <p:pic>
        <p:nvPicPr>
          <p:cNvPr id="31" name="Рисунок 30">
            <a:extLst>
              <a:ext uri="{FF2B5EF4-FFF2-40B4-BE49-F238E27FC236}">
                <a16:creationId xmlns:a16="http://schemas.microsoft.com/office/drawing/2014/main" id="{AD31886F-4B81-4799-8DE7-EF56F4C855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6947" y="5693370"/>
            <a:ext cx="362894" cy="402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328226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Рисунок 66" descr="Презентация с организационной диаграммой со сплошной заливкой">
            <a:extLst>
              <a:ext uri="{FF2B5EF4-FFF2-40B4-BE49-F238E27FC236}">
                <a16:creationId xmlns:a16="http://schemas.microsoft.com/office/drawing/2014/main" id="{A71FDA74-3CF5-F1A5-4106-138AE36E9A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63445" y="2253101"/>
            <a:ext cx="360000" cy="360000"/>
          </a:xfrm>
          <a:prstGeom prst="rect">
            <a:avLst/>
          </a:prstGeom>
        </p:spPr>
      </p:pic>
      <p:pic>
        <p:nvPicPr>
          <p:cNvPr id="65" name="Рисунок 64" descr="Магнит со сплошной заливкой">
            <a:extLst>
              <a:ext uri="{FF2B5EF4-FFF2-40B4-BE49-F238E27FC236}">
                <a16:creationId xmlns:a16="http://schemas.microsoft.com/office/drawing/2014/main" id="{59F18960-354C-24C7-7FA2-B551F64ACC9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681567" y="2206937"/>
            <a:ext cx="360000" cy="360000"/>
          </a:xfrm>
          <a:prstGeom prst="rect">
            <a:avLst/>
          </a:prstGeom>
        </p:spPr>
      </p:pic>
      <p:pic>
        <p:nvPicPr>
          <p:cNvPr id="56" name="Рисунок 55" descr="Портфель со сплошной заливкой">
            <a:extLst>
              <a:ext uri="{FF2B5EF4-FFF2-40B4-BE49-F238E27FC236}">
                <a16:creationId xmlns:a16="http://schemas.microsoft.com/office/drawing/2014/main" id="{E3D5026D-F530-776D-1F39-B579F42740B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38359" y="3023378"/>
            <a:ext cx="360000" cy="360000"/>
          </a:xfrm>
          <a:prstGeom prst="rect">
            <a:avLst/>
          </a:prstGeom>
        </p:spPr>
      </p:pic>
      <p:pic>
        <p:nvPicPr>
          <p:cNvPr id="60" name="Рисунок 59" descr="Включенный свет со сплошной заливкой">
            <a:extLst>
              <a:ext uri="{FF2B5EF4-FFF2-40B4-BE49-F238E27FC236}">
                <a16:creationId xmlns:a16="http://schemas.microsoft.com/office/drawing/2014/main" id="{7C7AD6CC-787D-CD34-EA28-14CBC13E58E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886229" y="2207923"/>
            <a:ext cx="360000" cy="360000"/>
          </a:xfrm>
          <a:prstGeom prst="rect">
            <a:avLst/>
          </a:prstGeom>
        </p:spPr>
      </p:pic>
      <p:sp>
        <p:nvSpPr>
          <p:cNvPr id="39" name="Скругленный прямоугольник 38">
            <a:extLst>
              <a:ext uri="{FF2B5EF4-FFF2-40B4-BE49-F238E27FC236}">
                <a16:creationId xmlns:a16="http://schemas.microsoft.com/office/drawing/2014/main" id="{27DC45EC-6B72-FC57-F6E6-430D336317AA}"/>
              </a:ext>
            </a:extLst>
          </p:cNvPr>
          <p:cNvSpPr/>
          <p:nvPr/>
        </p:nvSpPr>
        <p:spPr>
          <a:xfrm>
            <a:off x="673412" y="2078311"/>
            <a:ext cx="4549107" cy="1669749"/>
          </a:xfrm>
          <a:prstGeom prst="roundRect">
            <a:avLst>
              <a:gd name="adj" fmla="val 16682"/>
            </a:avLst>
          </a:prstGeom>
          <a:noFill/>
          <a:ln w="25400">
            <a:solidFill>
              <a:srgbClr val="5C8F39"/>
            </a:soli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ID"/>
          </a:p>
        </p:txBody>
      </p:sp>
      <p:sp>
        <p:nvSpPr>
          <p:cNvPr id="40" name="Скругленный прямоугольник 39">
            <a:extLst>
              <a:ext uri="{FF2B5EF4-FFF2-40B4-BE49-F238E27FC236}">
                <a16:creationId xmlns:a16="http://schemas.microsoft.com/office/drawing/2014/main" id="{6C471008-A80D-1F1B-BC66-2067DA06313A}"/>
              </a:ext>
            </a:extLst>
          </p:cNvPr>
          <p:cNvSpPr/>
          <p:nvPr/>
        </p:nvSpPr>
        <p:spPr>
          <a:xfrm>
            <a:off x="699044" y="1190654"/>
            <a:ext cx="4497839" cy="775596"/>
          </a:xfrm>
          <a:prstGeom prst="roundRect">
            <a:avLst>
              <a:gd name="adj" fmla="val 34277"/>
            </a:avLst>
          </a:prstGeom>
          <a:solidFill>
            <a:srgbClr val="5C8F39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r>
              <a:rPr lang="ru-RU" sz="1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ЭФФЕКТИВНАЯ РАБОТА С ИНВЕСТОРАМИ</a:t>
            </a:r>
          </a:p>
        </p:txBody>
      </p:sp>
      <p:sp>
        <p:nvSpPr>
          <p:cNvPr id="17" name="Скругленный прямоугольник 16">
            <a:extLst>
              <a:ext uri="{FF2B5EF4-FFF2-40B4-BE49-F238E27FC236}">
                <a16:creationId xmlns:a16="http://schemas.microsoft.com/office/drawing/2014/main" id="{F7E90DD8-F625-774B-4916-57BEE3A50CB4}"/>
              </a:ext>
            </a:extLst>
          </p:cNvPr>
          <p:cNvSpPr/>
          <p:nvPr/>
        </p:nvSpPr>
        <p:spPr>
          <a:xfrm>
            <a:off x="699045" y="4826529"/>
            <a:ext cx="4497839" cy="1192487"/>
          </a:xfrm>
          <a:prstGeom prst="roundRect">
            <a:avLst>
              <a:gd name="adj" fmla="val 16682"/>
            </a:avLst>
          </a:prstGeom>
          <a:noFill/>
          <a:ln w="25400">
            <a:solidFill>
              <a:srgbClr val="5C8F39"/>
            </a:soli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ID"/>
          </a:p>
        </p:txBody>
      </p:sp>
      <p:sp>
        <p:nvSpPr>
          <p:cNvPr id="13" name="Скругленный прямоугольник 12">
            <a:extLst>
              <a:ext uri="{FF2B5EF4-FFF2-40B4-BE49-F238E27FC236}">
                <a16:creationId xmlns:a16="http://schemas.microsoft.com/office/drawing/2014/main" id="{2F259C10-BB78-48DB-70DD-10B33B701093}"/>
              </a:ext>
            </a:extLst>
          </p:cNvPr>
          <p:cNvSpPr/>
          <p:nvPr/>
        </p:nvSpPr>
        <p:spPr>
          <a:xfrm>
            <a:off x="673412" y="3940647"/>
            <a:ext cx="4497839" cy="775596"/>
          </a:xfrm>
          <a:prstGeom prst="roundRect">
            <a:avLst>
              <a:gd name="adj" fmla="val 34277"/>
            </a:avLst>
          </a:prstGeom>
          <a:solidFill>
            <a:srgbClr val="5C8F39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r>
              <a:rPr lang="ru-RU" sz="1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НОВЫЕ НАПРАВЛЕНИЯ РАЗВИТИЯ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12D699B-3924-518D-6259-49B5096496FC}"/>
              </a:ext>
            </a:extLst>
          </p:cNvPr>
          <p:cNvSpPr txBox="1"/>
          <p:nvPr/>
        </p:nvSpPr>
        <p:spPr>
          <a:xfrm>
            <a:off x="1614555" y="556183"/>
            <a:ext cx="9160580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ru-RU" sz="2400" b="1" dirty="0">
                <a:solidFill>
                  <a:srgbClr val="80AA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ОБРАЗ БУДУЩЕГО</a:t>
            </a:r>
          </a:p>
        </p:txBody>
      </p:sp>
      <p:sp>
        <p:nvSpPr>
          <p:cNvPr id="43" name="Скругленный прямоугольник 42">
            <a:extLst>
              <a:ext uri="{FF2B5EF4-FFF2-40B4-BE49-F238E27FC236}">
                <a16:creationId xmlns:a16="http://schemas.microsoft.com/office/drawing/2014/main" id="{601F0F1B-D35B-D76C-54E6-EAC417466077}"/>
              </a:ext>
            </a:extLst>
          </p:cNvPr>
          <p:cNvSpPr/>
          <p:nvPr/>
        </p:nvSpPr>
        <p:spPr>
          <a:xfrm>
            <a:off x="5495043" y="1185250"/>
            <a:ext cx="4497839" cy="775596"/>
          </a:xfrm>
          <a:prstGeom prst="roundRect">
            <a:avLst>
              <a:gd name="adj" fmla="val 34277"/>
            </a:avLst>
          </a:prstGeom>
          <a:solidFill>
            <a:srgbClr val="5C8F39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r>
              <a:rPr lang="ru-RU" sz="1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СОЦИАЛЬНАЯ ИНФРАСТРУКТУРА</a:t>
            </a:r>
          </a:p>
        </p:txBody>
      </p:sp>
      <p:sp>
        <p:nvSpPr>
          <p:cNvPr id="46" name="Скругленный прямоугольник 45">
            <a:extLst>
              <a:ext uri="{FF2B5EF4-FFF2-40B4-BE49-F238E27FC236}">
                <a16:creationId xmlns:a16="http://schemas.microsoft.com/office/drawing/2014/main" id="{AE91EFE9-B67B-0E7F-6272-816E1137AE9A}"/>
              </a:ext>
            </a:extLst>
          </p:cNvPr>
          <p:cNvSpPr/>
          <p:nvPr/>
        </p:nvSpPr>
        <p:spPr>
          <a:xfrm>
            <a:off x="5534053" y="4806876"/>
            <a:ext cx="4497839" cy="1192487"/>
          </a:xfrm>
          <a:prstGeom prst="roundRect">
            <a:avLst>
              <a:gd name="adj" fmla="val 16682"/>
            </a:avLst>
          </a:prstGeom>
          <a:noFill/>
          <a:ln w="25400">
            <a:solidFill>
              <a:srgbClr val="5C8F39"/>
            </a:soli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ID"/>
          </a:p>
        </p:txBody>
      </p:sp>
      <p:sp>
        <p:nvSpPr>
          <p:cNvPr id="47" name="Скругленный прямоугольник 46">
            <a:extLst>
              <a:ext uri="{FF2B5EF4-FFF2-40B4-BE49-F238E27FC236}">
                <a16:creationId xmlns:a16="http://schemas.microsoft.com/office/drawing/2014/main" id="{38997C38-2D25-2F3C-467D-A9A159CF5BA9}"/>
              </a:ext>
            </a:extLst>
          </p:cNvPr>
          <p:cNvSpPr/>
          <p:nvPr/>
        </p:nvSpPr>
        <p:spPr>
          <a:xfrm>
            <a:off x="5495043" y="3926039"/>
            <a:ext cx="4497839" cy="775596"/>
          </a:xfrm>
          <a:prstGeom prst="roundRect">
            <a:avLst>
              <a:gd name="adj" fmla="val 34277"/>
            </a:avLst>
          </a:prstGeom>
          <a:solidFill>
            <a:srgbClr val="5C8F39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r>
              <a:rPr lang="ru-RU" sz="16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ИНВЕСТИЦИОННАЯ ДЕЯТЕЛЬНОСТЬ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0282E4-2CCC-CE9A-16F7-CC2F77DF86AD}"/>
              </a:ext>
            </a:extLst>
          </p:cNvPr>
          <p:cNvSpPr txBox="1"/>
          <p:nvPr/>
        </p:nvSpPr>
        <p:spPr>
          <a:xfrm>
            <a:off x="1173353" y="2269462"/>
            <a:ext cx="1678936" cy="2769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ru-RU" sz="900" b="1" dirty="0">
                <a:solidFill>
                  <a:srgbClr val="4756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разработана дорожная карта         по работе с инвесторами 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A94ACB4A-9A05-F909-1488-4F131CC71B1A}"/>
              </a:ext>
            </a:extLst>
          </p:cNvPr>
          <p:cNvSpPr txBox="1"/>
          <p:nvPr/>
        </p:nvSpPr>
        <p:spPr>
          <a:xfrm>
            <a:off x="1173353" y="3017625"/>
            <a:ext cx="1678936" cy="4154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ru-RU" sz="900" b="1" dirty="0">
                <a:solidFill>
                  <a:srgbClr val="4756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100% компаний знакомы </a:t>
            </a:r>
          </a:p>
          <a:p>
            <a:r>
              <a:rPr lang="ru-RU" sz="900" b="1" dirty="0">
                <a:solidFill>
                  <a:srgbClr val="4756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с инвестиционным уполномоченным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08F2D5-E7B1-9859-0C27-C31633C7E698}"/>
              </a:ext>
            </a:extLst>
          </p:cNvPr>
          <p:cNvSpPr txBox="1"/>
          <p:nvPr/>
        </p:nvSpPr>
        <p:spPr>
          <a:xfrm>
            <a:off x="3280169" y="2253101"/>
            <a:ext cx="1857037" cy="4154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ru-RU" sz="900" b="1" dirty="0">
                <a:solidFill>
                  <a:srgbClr val="4756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работает Совет по инвестициям, осуществляющий поддержку инвесторов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4F59DAE-E625-FF39-4A40-C8BC8563FB0D}"/>
              </a:ext>
            </a:extLst>
          </p:cNvPr>
          <p:cNvSpPr txBox="1"/>
          <p:nvPr/>
        </p:nvSpPr>
        <p:spPr>
          <a:xfrm>
            <a:off x="3280169" y="3025947"/>
            <a:ext cx="1678936" cy="4154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ru-RU" sz="900" b="1" dirty="0">
                <a:solidFill>
                  <a:srgbClr val="4756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более половины компаний реализуют инвестиционные проекты</a:t>
            </a:r>
          </a:p>
        </p:txBody>
      </p:sp>
      <p:sp>
        <p:nvSpPr>
          <p:cNvPr id="11" name="Скругленный прямоугольник 10">
            <a:extLst>
              <a:ext uri="{FF2B5EF4-FFF2-40B4-BE49-F238E27FC236}">
                <a16:creationId xmlns:a16="http://schemas.microsoft.com/office/drawing/2014/main" id="{618FEF85-AC48-801F-7205-52FD68D929CC}"/>
              </a:ext>
            </a:extLst>
          </p:cNvPr>
          <p:cNvSpPr/>
          <p:nvPr/>
        </p:nvSpPr>
        <p:spPr>
          <a:xfrm>
            <a:off x="5495043" y="2054995"/>
            <a:ext cx="4497839" cy="1656577"/>
          </a:xfrm>
          <a:prstGeom prst="roundRect">
            <a:avLst>
              <a:gd name="adj" fmla="val 16682"/>
            </a:avLst>
          </a:prstGeom>
          <a:noFill/>
          <a:ln w="25400">
            <a:solidFill>
              <a:srgbClr val="5C8F39"/>
            </a:soli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ID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1D9B1EA-DB20-61B1-E164-5A2A943B0C14}"/>
              </a:ext>
            </a:extLst>
          </p:cNvPr>
          <p:cNvSpPr txBox="1"/>
          <p:nvPr/>
        </p:nvSpPr>
        <p:spPr>
          <a:xfrm>
            <a:off x="6150435" y="2223971"/>
            <a:ext cx="1678936" cy="4154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ru-RU" sz="900" b="1" dirty="0">
                <a:solidFill>
                  <a:srgbClr val="4756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созданы новые точки притяжения (новые локации и объекты)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7E3B099-CCDB-6CD6-7DE2-CED2B6AE20D0}"/>
              </a:ext>
            </a:extLst>
          </p:cNvPr>
          <p:cNvSpPr txBox="1"/>
          <p:nvPr/>
        </p:nvSpPr>
        <p:spPr>
          <a:xfrm>
            <a:off x="6150435" y="2981153"/>
            <a:ext cx="1678936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ru-RU" sz="900" b="1" dirty="0">
                <a:solidFill>
                  <a:srgbClr val="4756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проведена реконструкция и строительство коммунальных сетей и объектов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E37CA68-5F42-E3F6-4C90-682B1AD80B30}"/>
              </a:ext>
            </a:extLst>
          </p:cNvPr>
          <p:cNvSpPr txBox="1"/>
          <p:nvPr/>
        </p:nvSpPr>
        <p:spPr>
          <a:xfrm>
            <a:off x="8361773" y="2243294"/>
            <a:ext cx="1678936" cy="6924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ru-RU" sz="900" b="1" dirty="0">
                <a:solidFill>
                  <a:srgbClr val="4756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улучшена работа учреждений образования и здравоохранения, сокращено число жалоб        от населения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DBB4721-DFED-CF1D-F788-C8DB8F076DD0}"/>
              </a:ext>
            </a:extLst>
          </p:cNvPr>
          <p:cNvSpPr txBox="1"/>
          <p:nvPr/>
        </p:nvSpPr>
        <p:spPr>
          <a:xfrm>
            <a:off x="1455204" y="5009337"/>
            <a:ext cx="1678936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ru-RU" sz="900" b="1" dirty="0">
                <a:solidFill>
                  <a:srgbClr val="4756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созданы новые туристические маршруты, охватывающие основные места показа района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37C5565-DE52-186C-6CB0-BF8365BF57B2}"/>
              </a:ext>
            </a:extLst>
          </p:cNvPr>
          <p:cNvSpPr txBox="1"/>
          <p:nvPr/>
        </p:nvSpPr>
        <p:spPr>
          <a:xfrm>
            <a:off x="3519551" y="5017359"/>
            <a:ext cx="1678936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ru-RU" sz="900" b="1" dirty="0">
                <a:solidFill>
                  <a:srgbClr val="4756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организованы ежегодные фестивали, которые пользуются спросом                 у туристов</a:t>
            </a:r>
          </a:p>
        </p:txBody>
      </p:sp>
      <p:pic>
        <p:nvPicPr>
          <p:cNvPr id="28" name="Рисунок 27" descr="Дождь со сплошной заливкой">
            <a:extLst>
              <a:ext uri="{FF2B5EF4-FFF2-40B4-BE49-F238E27FC236}">
                <a16:creationId xmlns:a16="http://schemas.microsoft.com/office/drawing/2014/main" id="{F5D798C4-229A-E583-49AC-F141EA86DBE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3071981" y="4978972"/>
            <a:ext cx="360000" cy="360000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85158D1E-D578-B354-C1C5-91E0359E2077}"/>
              </a:ext>
            </a:extLst>
          </p:cNvPr>
          <p:cNvSpPr txBox="1"/>
          <p:nvPr/>
        </p:nvSpPr>
        <p:spPr>
          <a:xfrm>
            <a:off x="6112232" y="4903055"/>
            <a:ext cx="3341479" cy="1384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ru-RU" sz="900" b="1" dirty="0">
                <a:solidFill>
                  <a:srgbClr val="4756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частными инвесторами завершено строительство: </a:t>
            </a:r>
          </a:p>
        </p:txBody>
      </p:sp>
      <p:pic>
        <p:nvPicPr>
          <p:cNvPr id="54" name="Рисунок 53" descr="Указатель со сплошной заливкой">
            <a:extLst>
              <a:ext uri="{FF2B5EF4-FFF2-40B4-BE49-F238E27FC236}">
                <a16:creationId xmlns:a16="http://schemas.microsoft.com/office/drawing/2014/main" id="{2E90625B-01F9-43BF-E9A6-4E55458F3806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5686615" y="4961680"/>
            <a:ext cx="360000" cy="360000"/>
          </a:xfrm>
          <a:prstGeom prst="rect">
            <a:avLst/>
          </a:prstGeom>
        </p:spPr>
      </p:pic>
      <p:pic>
        <p:nvPicPr>
          <p:cNvPr id="55" name="Рисунок 54" descr="Монеты со сплошной заливкой">
            <a:extLst>
              <a:ext uri="{FF2B5EF4-FFF2-40B4-BE49-F238E27FC236}">
                <a16:creationId xmlns:a16="http://schemas.microsoft.com/office/drawing/2014/main" id="{1B12B108-650A-B97C-FF9F-E45BAE6F2FA8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2871615" y="3017625"/>
            <a:ext cx="360000" cy="360000"/>
          </a:xfrm>
          <a:prstGeom prst="rect">
            <a:avLst/>
          </a:prstGeom>
        </p:spPr>
      </p:pic>
      <p:pic>
        <p:nvPicPr>
          <p:cNvPr id="63" name="Рисунок 62" descr="Больница со сплошной заливкой">
            <a:extLst>
              <a:ext uri="{FF2B5EF4-FFF2-40B4-BE49-F238E27FC236}">
                <a16:creationId xmlns:a16="http://schemas.microsoft.com/office/drawing/2014/main" id="{00C3C3F4-F168-3E9E-D573-6F6FB2802C0D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tretch>
            <a:fillRect/>
          </a:stretch>
        </p:blipFill>
        <p:spPr>
          <a:xfrm>
            <a:off x="7865511" y="2178271"/>
            <a:ext cx="360000" cy="360000"/>
          </a:xfrm>
          <a:prstGeom prst="rect">
            <a:avLst/>
          </a:prstGeom>
        </p:spPr>
      </p:pic>
      <p:pic>
        <p:nvPicPr>
          <p:cNvPr id="58" name="Рисунок 57" descr="Схема с ветвлением со сплошной заливкой">
            <a:extLst>
              <a:ext uri="{FF2B5EF4-FFF2-40B4-BE49-F238E27FC236}">
                <a16:creationId xmlns:a16="http://schemas.microsoft.com/office/drawing/2014/main" id="{BF9AC441-E179-D4A0-17BF-C57B0249C6FF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>
            <a:off x="5722460" y="3030734"/>
            <a:ext cx="360000" cy="360000"/>
          </a:xfrm>
          <a:prstGeom prst="rect">
            <a:avLst/>
          </a:prstGeom>
        </p:spPr>
      </p:pic>
      <p:pic>
        <p:nvPicPr>
          <p:cNvPr id="35" name="Рисунок 34" descr="Камера со сплошной заливкой">
            <a:extLst>
              <a:ext uri="{FF2B5EF4-FFF2-40B4-BE49-F238E27FC236}">
                <a16:creationId xmlns:a16="http://schemas.microsoft.com/office/drawing/2014/main" id="{CBDE72E1-35F7-4DAF-A98B-BB79B866C6DA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tretch>
            <a:fillRect/>
          </a:stretch>
        </p:blipFill>
        <p:spPr>
          <a:xfrm>
            <a:off x="1022203" y="4961680"/>
            <a:ext cx="360000" cy="360000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79FA96E8-AA98-4EAD-BD2C-6992F87D6530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7934352" y="2994452"/>
            <a:ext cx="322440" cy="323343"/>
          </a:xfrm>
          <a:prstGeom prst="rect">
            <a:avLst/>
          </a:prstGeom>
        </p:spPr>
      </p:pic>
      <p:sp>
        <p:nvSpPr>
          <p:cNvPr id="41" name="TextBox 40">
            <a:extLst>
              <a:ext uri="{FF2B5EF4-FFF2-40B4-BE49-F238E27FC236}">
                <a16:creationId xmlns:a16="http://schemas.microsoft.com/office/drawing/2014/main" id="{AA86D4CA-66A2-4CBA-B5F0-9D1C504B6194}"/>
              </a:ext>
            </a:extLst>
          </p:cNvPr>
          <p:cNvSpPr txBox="1"/>
          <p:nvPr/>
        </p:nvSpPr>
        <p:spPr>
          <a:xfrm>
            <a:off x="8361773" y="3017625"/>
            <a:ext cx="1678936" cy="2769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ru-RU" sz="900" b="1" dirty="0">
                <a:solidFill>
                  <a:srgbClr val="4756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растет число частных спортивных объектов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28483844-09E9-4C9D-9BAE-5B6242DC98C1}"/>
              </a:ext>
            </a:extLst>
          </p:cNvPr>
          <p:cNvSpPr txBox="1"/>
          <p:nvPr/>
        </p:nvSpPr>
        <p:spPr>
          <a:xfrm>
            <a:off x="6194845" y="5137493"/>
            <a:ext cx="3640888" cy="66172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ru-RU" sz="900" b="1" dirty="0">
                <a:solidFill>
                  <a:srgbClr val="4756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инженерной инфраструктуры нового жилого массива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ru-RU" sz="200" b="1" dirty="0">
              <a:solidFill>
                <a:srgbClr val="4756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ru-RU" sz="900" b="1" dirty="0">
                <a:solidFill>
                  <a:srgbClr val="4756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газопровода высокого давления протяженностью 32 км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ru-RU" sz="200" b="1" dirty="0">
              <a:solidFill>
                <a:srgbClr val="4756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ru-RU" sz="900" b="1" dirty="0">
                <a:solidFill>
                  <a:srgbClr val="4756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нового </a:t>
            </a:r>
            <a:r>
              <a:rPr lang="ru-RU" sz="900" b="1" dirty="0" err="1">
                <a:solidFill>
                  <a:srgbClr val="4756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отходоперерабатывающего</a:t>
            </a:r>
            <a:r>
              <a:rPr lang="ru-RU" sz="900" b="1" dirty="0">
                <a:solidFill>
                  <a:srgbClr val="4756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комплекса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ru-RU" sz="200" b="1" dirty="0">
              <a:solidFill>
                <a:srgbClr val="4756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ru-RU" sz="900" b="1" dirty="0">
                <a:solidFill>
                  <a:srgbClr val="4756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нового логистического центра</a:t>
            </a:r>
          </a:p>
        </p:txBody>
      </p:sp>
    </p:spTree>
    <p:extLst>
      <p:ext uri="{BB962C8B-B14F-4D97-AF65-F5344CB8AC3E}">
        <p14:creationId xmlns:p14="http://schemas.microsoft.com/office/powerpoint/2010/main" val="113603607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BB692D22-33B5-4BAA-B95E-8F2AF31C41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061" y="309107"/>
            <a:ext cx="8596668" cy="804421"/>
          </a:xfrm>
        </p:spPr>
        <p:txBody>
          <a:bodyPr>
            <a:normAutofit/>
          </a:bodyPr>
          <a:lstStyle/>
          <a:p>
            <a:r>
              <a:rPr lang="ru-RU" dirty="0"/>
              <a:t>КОНТАКТЫ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6673E4-1609-4A50-82EE-A7900C59959B}"/>
              </a:ext>
            </a:extLst>
          </p:cNvPr>
          <p:cNvSpPr txBox="1"/>
          <p:nvPr/>
        </p:nvSpPr>
        <p:spPr>
          <a:xfrm>
            <a:off x="1015461" y="1532557"/>
            <a:ext cx="4202491" cy="21082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200" dirty="0"/>
              <a:t>346800, Ростовская область, </a:t>
            </a:r>
            <a:r>
              <a:rPr lang="ru-RU" sz="1200" dirty="0" err="1"/>
              <a:t>Мясниковский</a:t>
            </a:r>
            <a:r>
              <a:rPr lang="ru-RU" sz="1200" dirty="0"/>
              <a:t> район,       с. Чалтырь, ул. Ленина, д. 33</a:t>
            </a:r>
          </a:p>
          <a:p>
            <a:endParaRPr lang="ru-RU" sz="600" dirty="0"/>
          </a:p>
          <a:p>
            <a:r>
              <a:rPr lang="ru-RU" sz="1200" dirty="0"/>
              <a:t>Глава Администрации </a:t>
            </a:r>
            <a:r>
              <a:rPr lang="ru-RU" sz="1200" dirty="0" err="1"/>
              <a:t>Мясниковского</a:t>
            </a:r>
            <a:r>
              <a:rPr lang="ru-RU" sz="1200" dirty="0"/>
              <a:t> района – </a:t>
            </a:r>
            <a:r>
              <a:rPr lang="ru-RU" sz="1200" dirty="0" err="1"/>
              <a:t>Торпуджиян</a:t>
            </a:r>
            <a:r>
              <a:rPr lang="ru-RU" sz="1200" dirty="0"/>
              <a:t> Андрей </a:t>
            </a:r>
            <a:r>
              <a:rPr lang="ru-RU" sz="1200" dirty="0" err="1"/>
              <a:t>Мартиросович</a:t>
            </a:r>
            <a:endParaRPr lang="ru-RU" sz="1200" dirty="0"/>
          </a:p>
          <a:p>
            <a:endParaRPr lang="ru-RU" sz="600" dirty="0"/>
          </a:p>
          <a:p>
            <a:r>
              <a:rPr lang="ru-RU" sz="1200" dirty="0"/>
              <a:t>Заместитель главы Администрации </a:t>
            </a:r>
            <a:r>
              <a:rPr lang="ru-RU" sz="1200" dirty="0" err="1"/>
              <a:t>Мясниковского</a:t>
            </a:r>
            <a:r>
              <a:rPr lang="ru-RU" sz="1200" dirty="0"/>
              <a:t> района, инвестиционный уполномоченный - </a:t>
            </a:r>
            <a:r>
              <a:rPr lang="ru-RU" sz="1200" dirty="0" err="1"/>
              <a:t>Хатламаджиян</a:t>
            </a:r>
            <a:r>
              <a:rPr lang="ru-RU" sz="1200" dirty="0"/>
              <a:t> Валентина </a:t>
            </a:r>
            <a:r>
              <a:rPr lang="ru-RU" sz="1200" dirty="0" err="1"/>
              <a:t>Хачатуровна</a:t>
            </a:r>
            <a:endParaRPr lang="ru-RU" sz="1200" dirty="0"/>
          </a:p>
          <a:p>
            <a:endParaRPr lang="en-US" sz="600" dirty="0"/>
          </a:p>
          <a:p>
            <a:r>
              <a:rPr lang="ru-RU" sz="1200" dirty="0"/>
              <a:t>+7 (863) 492-25-02, +7 (863) 492-24-98</a:t>
            </a:r>
          </a:p>
          <a:p>
            <a:endParaRPr lang="ru-RU" sz="600" dirty="0"/>
          </a:p>
          <a:p>
            <a:r>
              <a:rPr lang="en-US" sz="1200" dirty="0"/>
              <a:t>e-mail: myasnikovskiy@donland.ru</a:t>
            </a:r>
            <a:endParaRPr lang="ru-RU" sz="1400" dirty="0"/>
          </a:p>
        </p:txBody>
      </p:sp>
      <p:pic>
        <p:nvPicPr>
          <p:cNvPr id="5" name="Рисунок 4" descr="Маркер со сплошной заливкой">
            <a:extLst>
              <a:ext uri="{FF2B5EF4-FFF2-40B4-BE49-F238E27FC236}">
                <a16:creationId xmlns:a16="http://schemas.microsoft.com/office/drawing/2014/main" id="{98E1489C-CB5A-431E-82C9-38E0500635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5494" y="1557755"/>
            <a:ext cx="354615" cy="35461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A719FDA-97A6-4ACE-A505-0DBE7C6B191A}"/>
              </a:ext>
            </a:extLst>
          </p:cNvPr>
          <p:cNvSpPr txBox="1"/>
          <p:nvPr/>
        </p:nvSpPr>
        <p:spPr>
          <a:xfrm>
            <a:off x="732857" y="1110622"/>
            <a:ext cx="43476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/>
              <a:t>Администрация </a:t>
            </a:r>
            <a:r>
              <a:rPr lang="ru-RU" dirty="0" err="1"/>
              <a:t>Мясниковского</a:t>
            </a:r>
            <a:r>
              <a:rPr lang="ru-RU" dirty="0"/>
              <a:t> района</a:t>
            </a:r>
          </a:p>
        </p:txBody>
      </p:sp>
      <p:pic>
        <p:nvPicPr>
          <p:cNvPr id="6" name="Рисунок 5" descr="Телефонная трубка со сплошной заливкой">
            <a:extLst>
              <a:ext uri="{FF2B5EF4-FFF2-40B4-BE49-F238E27FC236}">
                <a16:creationId xmlns:a16="http://schemas.microsoft.com/office/drawing/2014/main" id="{7ED32D82-3425-4887-8C07-95108D9FC3E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10786" y="3112010"/>
            <a:ext cx="225594" cy="225594"/>
          </a:xfrm>
          <a:prstGeom prst="rect">
            <a:avLst/>
          </a:prstGeom>
        </p:spPr>
      </p:pic>
      <p:pic>
        <p:nvPicPr>
          <p:cNvPr id="7" name="Рисунок 6" descr="Конверт со сплошной заливкой">
            <a:extLst>
              <a:ext uri="{FF2B5EF4-FFF2-40B4-BE49-F238E27FC236}">
                <a16:creationId xmlns:a16="http://schemas.microsoft.com/office/drawing/2014/main" id="{056CCF99-2E06-4C97-88EA-DAE84BB935A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17564" y="3405888"/>
            <a:ext cx="234938" cy="23493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9D5F9E-960E-498F-931B-7D9CABEE6408}"/>
              </a:ext>
            </a:extLst>
          </p:cNvPr>
          <p:cNvSpPr txBox="1"/>
          <p:nvPr/>
        </p:nvSpPr>
        <p:spPr>
          <a:xfrm>
            <a:off x="732858" y="3890579"/>
            <a:ext cx="43476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/>
              <a:t>Отдел экономического развития Администрации </a:t>
            </a:r>
            <a:r>
              <a:rPr lang="ru-RU" dirty="0" err="1"/>
              <a:t>Мясниковского</a:t>
            </a:r>
            <a:r>
              <a:rPr lang="ru-RU" dirty="0"/>
              <a:t> района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B43A1B5-B1E5-4ADD-BE74-875D7771940B}"/>
              </a:ext>
            </a:extLst>
          </p:cNvPr>
          <p:cNvSpPr txBox="1"/>
          <p:nvPr/>
        </p:nvSpPr>
        <p:spPr>
          <a:xfrm>
            <a:off x="1036267" y="4691649"/>
            <a:ext cx="39111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200" dirty="0"/>
              <a:t>346800, Ростовская область, </a:t>
            </a:r>
            <a:r>
              <a:rPr lang="ru-RU" sz="1200" dirty="0" err="1"/>
              <a:t>Мясниковский</a:t>
            </a:r>
            <a:r>
              <a:rPr lang="ru-RU" sz="1200" dirty="0"/>
              <a:t> район,</a:t>
            </a:r>
          </a:p>
          <a:p>
            <a:r>
              <a:rPr lang="ru-RU" sz="1200" dirty="0"/>
              <a:t>с. Чалтырь, ул. Ленина, д. 33, </a:t>
            </a:r>
            <a:r>
              <a:rPr lang="ru-RU" sz="1200" dirty="0" err="1"/>
              <a:t>каб</a:t>
            </a:r>
            <a:r>
              <a:rPr lang="ru-RU" sz="1200" dirty="0"/>
              <a:t>. 38</a:t>
            </a:r>
          </a:p>
          <a:p>
            <a:endParaRPr lang="en-US" sz="1200" dirty="0"/>
          </a:p>
          <a:p>
            <a:r>
              <a:rPr lang="ru-RU" sz="1200" dirty="0"/>
              <a:t>Начальник отдела – </a:t>
            </a:r>
            <a:r>
              <a:rPr lang="ru-RU" sz="1200" dirty="0" err="1"/>
              <a:t>Псрдиян</a:t>
            </a:r>
            <a:r>
              <a:rPr lang="ru-RU" sz="1200" dirty="0"/>
              <a:t> Сергей </a:t>
            </a:r>
            <a:r>
              <a:rPr lang="ru-RU" sz="1200" dirty="0" err="1"/>
              <a:t>Багдасарович</a:t>
            </a:r>
            <a:endParaRPr lang="ru-RU" sz="1200" dirty="0"/>
          </a:p>
          <a:p>
            <a:endParaRPr lang="ru-RU" sz="1200" dirty="0"/>
          </a:p>
          <a:p>
            <a:r>
              <a:rPr lang="ru-RU" sz="1200" dirty="0"/>
              <a:t>8(863)49 2-14-59</a:t>
            </a:r>
          </a:p>
          <a:p>
            <a:endParaRPr lang="en-US" sz="1200" dirty="0"/>
          </a:p>
          <a:p>
            <a:r>
              <a:rPr lang="en-US" sz="1200" dirty="0"/>
              <a:t>e-mail: e.otdel@mail.ru</a:t>
            </a:r>
            <a:endParaRPr lang="ru-RU" sz="14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1A5CB8A-2AFB-47D0-A095-3227EC9BADD1}"/>
              </a:ext>
            </a:extLst>
          </p:cNvPr>
          <p:cNvSpPr txBox="1"/>
          <p:nvPr/>
        </p:nvSpPr>
        <p:spPr>
          <a:xfrm>
            <a:off x="5779444" y="1110622"/>
            <a:ext cx="43476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/>
              <a:t>Отдел имущественных и земельных отношений Администрации </a:t>
            </a:r>
            <a:r>
              <a:rPr lang="ru-RU" dirty="0" err="1"/>
              <a:t>Мясниковского</a:t>
            </a:r>
            <a:r>
              <a:rPr lang="ru-RU" dirty="0"/>
              <a:t> района</a:t>
            </a:r>
          </a:p>
        </p:txBody>
      </p:sp>
      <p:pic>
        <p:nvPicPr>
          <p:cNvPr id="15" name="Рисунок 14" descr="Пользователь со сплошной заливкой">
            <a:extLst>
              <a:ext uri="{FF2B5EF4-FFF2-40B4-BE49-F238E27FC236}">
                <a16:creationId xmlns:a16="http://schemas.microsoft.com/office/drawing/2014/main" id="{090EAE2A-3FA2-45E4-A551-3A92B8B23BD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13102" y="2062246"/>
            <a:ext cx="239400" cy="23940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B32BDC63-B604-4E05-981A-B9BDBEC22EE9}"/>
              </a:ext>
            </a:extLst>
          </p:cNvPr>
          <p:cNvSpPr txBox="1"/>
          <p:nvPr/>
        </p:nvSpPr>
        <p:spPr>
          <a:xfrm>
            <a:off x="6166250" y="2033952"/>
            <a:ext cx="373310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200" dirty="0"/>
              <a:t>346800, Ростовская область, </a:t>
            </a:r>
            <a:r>
              <a:rPr lang="ru-RU" sz="1200" dirty="0" err="1"/>
              <a:t>Мясниковский</a:t>
            </a:r>
            <a:r>
              <a:rPr lang="ru-RU" sz="1200" dirty="0"/>
              <a:t> район, с. Чалтырь, ул. Ленина, д. 33, </a:t>
            </a:r>
            <a:r>
              <a:rPr lang="ru-RU" sz="1200" dirty="0" err="1"/>
              <a:t>каб</a:t>
            </a:r>
            <a:r>
              <a:rPr lang="ru-RU" sz="1200" dirty="0"/>
              <a:t>. 1-10</a:t>
            </a:r>
          </a:p>
          <a:p>
            <a:endParaRPr lang="ru-RU" sz="1200" dirty="0"/>
          </a:p>
          <a:p>
            <a:r>
              <a:rPr lang="ru-RU" sz="1200" dirty="0"/>
              <a:t>Начальник отдела – </a:t>
            </a:r>
            <a:r>
              <a:rPr lang="ru-RU" sz="1200" dirty="0" err="1"/>
              <a:t>Бабиян</a:t>
            </a:r>
            <a:r>
              <a:rPr lang="ru-RU" sz="1200" dirty="0"/>
              <a:t> </a:t>
            </a:r>
            <a:r>
              <a:rPr lang="ru-RU" sz="1200" dirty="0" err="1"/>
              <a:t>Мелкон</a:t>
            </a:r>
            <a:r>
              <a:rPr lang="ru-RU" sz="1200" dirty="0"/>
              <a:t> </a:t>
            </a:r>
            <a:r>
              <a:rPr lang="ru-RU" sz="1200" dirty="0" err="1"/>
              <a:t>Дзеронович</a:t>
            </a:r>
            <a:endParaRPr lang="ru-RU" sz="1200" dirty="0"/>
          </a:p>
          <a:p>
            <a:endParaRPr lang="en-US" sz="1200" dirty="0"/>
          </a:p>
          <a:p>
            <a:r>
              <a:rPr lang="ru-RU" sz="1200" dirty="0"/>
              <a:t>8(863)49 2-36-53</a:t>
            </a:r>
          </a:p>
          <a:p>
            <a:endParaRPr lang="en-US" sz="1200" dirty="0"/>
          </a:p>
          <a:p>
            <a:r>
              <a:rPr lang="en-US" sz="1200" dirty="0"/>
              <a:t>e-mail: izo.otdel@yandex.ru</a:t>
            </a:r>
            <a:endParaRPr lang="ru-RU" sz="14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174842D-270F-409A-AE4C-D1EAD3287059}"/>
              </a:ext>
            </a:extLst>
          </p:cNvPr>
          <p:cNvSpPr txBox="1"/>
          <p:nvPr/>
        </p:nvSpPr>
        <p:spPr>
          <a:xfrm>
            <a:off x="5799660" y="3895402"/>
            <a:ext cx="43476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/>
              <a:t>Отдел строительства и архитектуры Администрации </a:t>
            </a:r>
            <a:r>
              <a:rPr lang="ru-RU" dirty="0" err="1"/>
              <a:t>Мясниковского</a:t>
            </a:r>
            <a:r>
              <a:rPr lang="ru-RU" dirty="0"/>
              <a:t> района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68668F8-85F3-4417-AACE-18692C6FA34C}"/>
              </a:ext>
            </a:extLst>
          </p:cNvPr>
          <p:cNvSpPr txBox="1"/>
          <p:nvPr/>
        </p:nvSpPr>
        <p:spPr>
          <a:xfrm>
            <a:off x="6179538" y="4680232"/>
            <a:ext cx="373310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200" dirty="0"/>
              <a:t>346800, Ростовская область, </a:t>
            </a:r>
            <a:r>
              <a:rPr lang="ru-RU" sz="1200" dirty="0" err="1"/>
              <a:t>Мясниковский</a:t>
            </a:r>
            <a:r>
              <a:rPr lang="ru-RU" sz="1200" dirty="0"/>
              <a:t> район, с. Чалтырь, ул. Ленина, д. 33, </a:t>
            </a:r>
            <a:r>
              <a:rPr lang="ru-RU" sz="1200" dirty="0" err="1"/>
              <a:t>каб</a:t>
            </a:r>
            <a:r>
              <a:rPr lang="ru-RU" sz="1200" dirty="0"/>
              <a:t>. 1-9</a:t>
            </a:r>
          </a:p>
          <a:p>
            <a:endParaRPr lang="en-US" sz="1200" dirty="0"/>
          </a:p>
          <a:p>
            <a:r>
              <a:rPr lang="ru-RU" sz="1200" dirty="0"/>
              <a:t>Начальник отдела – Орлова </a:t>
            </a:r>
            <a:r>
              <a:rPr lang="ru-RU" sz="1200" dirty="0" err="1"/>
              <a:t>Ашхен</a:t>
            </a:r>
            <a:r>
              <a:rPr lang="ru-RU" sz="1200" dirty="0"/>
              <a:t> </a:t>
            </a:r>
            <a:r>
              <a:rPr lang="ru-RU" sz="1200" dirty="0" err="1"/>
              <a:t>Андирасовна</a:t>
            </a:r>
            <a:endParaRPr lang="ru-RU" sz="1200" dirty="0"/>
          </a:p>
          <a:p>
            <a:endParaRPr lang="ru-RU" sz="1200" dirty="0"/>
          </a:p>
          <a:p>
            <a:r>
              <a:rPr lang="ru-RU" sz="1200" dirty="0"/>
              <a:t>8(863)49 2-17-21</a:t>
            </a:r>
          </a:p>
          <a:p>
            <a:endParaRPr lang="en-US" sz="1200" dirty="0"/>
          </a:p>
          <a:p>
            <a:r>
              <a:rPr lang="en-US" sz="1200" dirty="0"/>
              <a:t>e-mail: myasnikovskiy@donland.ru</a:t>
            </a:r>
            <a:endParaRPr lang="ru-RU" sz="1400" dirty="0"/>
          </a:p>
        </p:txBody>
      </p:sp>
      <p:pic>
        <p:nvPicPr>
          <p:cNvPr id="28" name="Рисунок 27" descr="Маркер со сплошной заливкой">
            <a:extLst>
              <a:ext uri="{FF2B5EF4-FFF2-40B4-BE49-F238E27FC236}">
                <a16:creationId xmlns:a16="http://schemas.microsoft.com/office/drawing/2014/main" id="{A9FCBE73-C8FB-49FD-9049-9DDD905658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3240" y="4707592"/>
            <a:ext cx="354615" cy="354615"/>
          </a:xfrm>
          <a:prstGeom prst="rect">
            <a:avLst/>
          </a:prstGeom>
        </p:spPr>
      </p:pic>
      <p:pic>
        <p:nvPicPr>
          <p:cNvPr id="29" name="Рисунок 28" descr="Пользователь со сплошной заливкой">
            <a:extLst>
              <a:ext uri="{FF2B5EF4-FFF2-40B4-BE49-F238E27FC236}">
                <a16:creationId xmlns:a16="http://schemas.microsoft.com/office/drawing/2014/main" id="{FDBB4336-2D1A-4BEB-87C4-DCE469DFD44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20847" y="5229026"/>
            <a:ext cx="239400" cy="239400"/>
          </a:xfrm>
          <a:prstGeom prst="rect">
            <a:avLst/>
          </a:prstGeom>
        </p:spPr>
      </p:pic>
      <p:pic>
        <p:nvPicPr>
          <p:cNvPr id="30" name="Рисунок 29" descr="Телефонная трубка со сплошной заливкой">
            <a:extLst>
              <a:ext uri="{FF2B5EF4-FFF2-40B4-BE49-F238E27FC236}">
                <a16:creationId xmlns:a16="http://schemas.microsoft.com/office/drawing/2014/main" id="{C440BBE2-F594-4BEE-90D2-393C669C752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40915" y="5656580"/>
            <a:ext cx="225594" cy="225594"/>
          </a:xfrm>
          <a:prstGeom prst="rect">
            <a:avLst/>
          </a:prstGeom>
        </p:spPr>
      </p:pic>
      <p:pic>
        <p:nvPicPr>
          <p:cNvPr id="31" name="Рисунок 30" descr="Конверт со сплошной заливкой">
            <a:extLst>
              <a:ext uri="{FF2B5EF4-FFF2-40B4-BE49-F238E27FC236}">
                <a16:creationId xmlns:a16="http://schemas.microsoft.com/office/drawing/2014/main" id="{BE024040-68FA-49A9-B590-25CBA3A2412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48096" y="6013662"/>
            <a:ext cx="234938" cy="234938"/>
          </a:xfrm>
          <a:prstGeom prst="rect">
            <a:avLst/>
          </a:prstGeom>
        </p:spPr>
      </p:pic>
      <p:pic>
        <p:nvPicPr>
          <p:cNvPr id="32" name="Рисунок 31" descr="Маркер со сплошной заливкой">
            <a:extLst>
              <a:ext uri="{FF2B5EF4-FFF2-40B4-BE49-F238E27FC236}">
                <a16:creationId xmlns:a16="http://schemas.microsoft.com/office/drawing/2014/main" id="{E68FA781-6C99-4EB9-A961-23D027A9BA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826410" y="2087566"/>
            <a:ext cx="354615" cy="354615"/>
          </a:xfrm>
          <a:prstGeom prst="rect">
            <a:avLst/>
          </a:prstGeom>
        </p:spPr>
      </p:pic>
      <p:pic>
        <p:nvPicPr>
          <p:cNvPr id="33" name="Рисунок 32" descr="Пользователь со сплошной заливкой">
            <a:extLst>
              <a:ext uri="{FF2B5EF4-FFF2-40B4-BE49-F238E27FC236}">
                <a16:creationId xmlns:a16="http://schemas.microsoft.com/office/drawing/2014/main" id="{9FC12227-BAA5-464C-9D6F-F8D619286B6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884017" y="2584873"/>
            <a:ext cx="239400" cy="239400"/>
          </a:xfrm>
          <a:prstGeom prst="rect">
            <a:avLst/>
          </a:prstGeom>
        </p:spPr>
      </p:pic>
      <p:pic>
        <p:nvPicPr>
          <p:cNvPr id="34" name="Рисунок 33" descr="Телефонная трубка со сплошной заливкой">
            <a:extLst>
              <a:ext uri="{FF2B5EF4-FFF2-40B4-BE49-F238E27FC236}">
                <a16:creationId xmlns:a16="http://schemas.microsoft.com/office/drawing/2014/main" id="{249B38C9-D40D-4DEC-8CBC-94800DD3607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919857" y="2974978"/>
            <a:ext cx="225594" cy="225594"/>
          </a:xfrm>
          <a:prstGeom prst="rect">
            <a:avLst/>
          </a:prstGeom>
        </p:spPr>
      </p:pic>
      <p:pic>
        <p:nvPicPr>
          <p:cNvPr id="35" name="Рисунок 34" descr="Конверт со сплошной заливкой">
            <a:extLst>
              <a:ext uri="{FF2B5EF4-FFF2-40B4-BE49-F238E27FC236}">
                <a16:creationId xmlns:a16="http://schemas.microsoft.com/office/drawing/2014/main" id="{9E20343A-09B5-44AC-A6C2-BB9E474C74B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904676" y="3349054"/>
            <a:ext cx="234938" cy="234938"/>
          </a:xfrm>
          <a:prstGeom prst="rect">
            <a:avLst/>
          </a:prstGeom>
        </p:spPr>
      </p:pic>
      <p:pic>
        <p:nvPicPr>
          <p:cNvPr id="36" name="Рисунок 35" descr="Конверт со сплошной заливкой">
            <a:extLst>
              <a:ext uri="{FF2B5EF4-FFF2-40B4-BE49-F238E27FC236}">
                <a16:creationId xmlns:a16="http://schemas.microsoft.com/office/drawing/2014/main" id="{C50B1D19-0656-4DE7-A249-A1BB2D7E875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940656" y="6014139"/>
            <a:ext cx="234938" cy="234938"/>
          </a:xfrm>
          <a:prstGeom prst="rect">
            <a:avLst/>
          </a:prstGeom>
        </p:spPr>
      </p:pic>
      <p:pic>
        <p:nvPicPr>
          <p:cNvPr id="37" name="Рисунок 36" descr="Телефонная трубка со сплошной заливкой">
            <a:extLst>
              <a:ext uri="{FF2B5EF4-FFF2-40B4-BE49-F238E27FC236}">
                <a16:creationId xmlns:a16="http://schemas.microsoft.com/office/drawing/2014/main" id="{F9D56D2B-A888-41BE-B86C-10F224037C7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940656" y="5648827"/>
            <a:ext cx="225594" cy="225594"/>
          </a:xfrm>
          <a:prstGeom prst="rect">
            <a:avLst/>
          </a:prstGeom>
        </p:spPr>
      </p:pic>
      <p:pic>
        <p:nvPicPr>
          <p:cNvPr id="38" name="Рисунок 37" descr="Пользователь со сплошной заливкой">
            <a:extLst>
              <a:ext uri="{FF2B5EF4-FFF2-40B4-BE49-F238E27FC236}">
                <a16:creationId xmlns:a16="http://schemas.microsoft.com/office/drawing/2014/main" id="{A051DADD-06B3-45D3-AF9F-FE0CB083FF7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926850" y="5249567"/>
            <a:ext cx="239400" cy="239400"/>
          </a:xfrm>
          <a:prstGeom prst="rect">
            <a:avLst/>
          </a:prstGeom>
        </p:spPr>
      </p:pic>
      <p:pic>
        <p:nvPicPr>
          <p:cNvPr id="39" name="Рисунок 38" descr="Маркер со сплошной заливкой">
            <a:extLst>
              <a:ext uri="{FF2B5EF4-FFF2-40B4-BE49-F238E27FC236}">
                <a16:creationId xmlns:a16="http://schemas.microsoft.com/office/drawing/2014/main" id="{71EB86D9-E76A-419D-AA64-30CFF5250C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858146" y="4702218"/>
            <a:ext cx="354615" cy="354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812233"/>
      </p:ext>
    </p:extLst>
  </p:cSld>
  <p:clrMapOvr>
    <a:masterClrMapping/>
  </p:clrMapOvr>
</p:sld>
</file>

<file path=ppt/theme/theme1.xml><?xml version="1.0" encoding="utf-8"?>
<a:theme xmlns:a="http://schemas.openxmlformats.org/drawingml/2006/main" name="Аспект">
  <a:themeElements>
    <a:clrScheme name="Аспект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Аспект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Аспект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5066</TotalTime>
  <Words>2215</Words>
  <Application>Microsoft Office PowerPoint</Application>
  <PresentationFormat>Широкоэкранный</PresentationFormat>
  <Paragraphs>361</Paragraphs>
  <Slides>35</Slides>
  <Notes>1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11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35</vt:i4>
      </vt:variant>
    </vt:vector>
  </HeadingPairs>
  <TitlesOfParts>
    <vt:vector size="47" baseType="lpstr">
      <vt:lpstr>Arial</vt:lpstr>
      <vt:lpstr>Arial Narrow</vt:lpstr>
      <vt:lpstr>Calibri</vt:lpstr>
      <vt:lpstr>Montserrat</vt:lpstr>
      <vt:lpstr>Proxima Nova</vt:lpstr>
      <vt:lpstr>Roboto</vt:lpstr>
      <vt:lpstr>Swift</vt:lpstr>
      <vt:lpstr>Times New Roman</vt:lpstr>
      <vt:lpstr>Trebuchet MS</vt:lpstr>
      <vt:lpstr>Wingdings</vt:lpstr>
      <vt:lpstr>Wingdings 3</vt:lpstr>
      <vt:lpstr>Аспект</vt:lpstr>
      <vt:lpstr>МЯСНИКОВСКИЙ РАЙОН</vt:lpstr>
      <vt:lpstr>Презентация PowerPoint</vt:lpstr>
      <vt:lpstr>Презентация PowerPoint</vt:lpstr>
      <vt:lpstr>Мясниковский район </vt:lpstr>
      <vt:lpstr>Мясниковский район – это:</vt:lpstr>
      <vt:lpstr>Мясниковский район – это:</vt:lpstr>
      <vt:lpstr>Мясниковский район – это: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Инвестиционные преимущества Мясниковского района</vt:lpstr>
      <vt:lpstr>ИНЖЕНЕРНАЯ ИНФРАСТРУКТУРА</vt:lpstr>
      <vt:lpstr>Презентация PowerPoint</vt:lpstr>
      <vt:lpstr>Крупные инвестиционные проекты, завершенные в 2025 году</vt:lpstr>
      <vt:lpstr>Реализуемые инвестиционные проекты</vt:lpstr>
      <vt:lpstr>Реализуемые инвестиционные проекты</vt:lpstr>
      <vt:lpstr>ПРИОРИТЕТНЫЕ ИНВЕСТИЦИОННЫЕ НИШИ</vt:lpstr>
      <vt:lpstr>Презентация PowerPoint</vt:lpstr>
      <vt:lpstr>СВЕДЕНИЯ О СВОБОДНЫХ ЗЕМЕЛЬНЫХ УЧАСТКАХ И ПРОМЫШЛЕННЫХ ПЛОЩАДКАХ</vt:lpstr>
      <vt:lpstr>СВЕДЕНИЯ О СВОБОДНЫХ ЗЕМЕЛЬНЫХ УЧАСТКАХ И ПРОМЫШЛЕННЫХ ПЛОЩАДКАХ</vt:lpstr>
      <vt:lpstr>СВЕДЕНИЯ О СВОБОДНЫХ ЗЕМЕЛЬНЫХ УЧАСТКАХ И ПРОМЫШЛЕННЫХ ПЛОЩАДКАХ</vt:lpstr>
      <vt:lpstr>Презентация PowerPoint</vt:lpstr>
      <vt:lpstr>Презентация PowerPoint</vt:lpstr>
      <vt:lpstr>Презентация PowerPoint</vt:lpstr>
      <vt:lpstr>Муниципальные услуги для инвесторов</vt:lpstr>
      <vt:lpstr>Меры государственной поддержки для инвесторов</vt:lpstr>
      <vt:lpstr>Меры государственной поддержки для инвесторов</vt:lpstr>
      <vt:lpstr>Презентация PowerPoint</vt:lpstr>
      <vt:lpstr>Презентация PowerPoint</vt:lpstr>
      <vt:lpstr>КОНТАКТЫ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МЯСНИКОВСКИЙ РАЙОН</dc:title>
  <dc:creator>Elena</dc:creator>
  <cp:lastModifiedBy>Elena</cp:lastModifiedBy>
  <cp:revision>251</cp:revision>
  <dcterms:created xsi:type="dcterms:W3CDTF">2024-07-26T08:22:46Z</dcterms:created>
  <dcterms:modified xsi:type="dcterms:W3CDTF">2025-12-15T09:36:12Z</dcterms:modified>
</cp:coreProperties>
</file>